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embeddedFontLst>
    <p:embeddedFont>
      <p:font typeface="Proxima Nova" panose="02000506030000020004" pitchFamily="2" charset="0"/>
      <p:regular r:id="rId16"/>
      <p:bold r:id="rId17"/>
      <p:italic r:id="rId18"/>
      <p:boldItalic r:id="rId19"/>
    </p:embeddedFont>
    <p:embeddedFont>
      <p:font typeface="Sora" pitchFamily="2" charset="0"/>
      <p:regular r:id="rId20"/>
      <p:bold r:id="rId21"/>
    </p:embeddedFont>
    <p:embeddedFont>
      <p:font typeface="Sora ExtraBold" pitchFamily="2" charset="0"/>
      <p:bold r:id="rId22"/>
    </p:embeddedFont>
    <p:embeddedFont>
      <p:font typeface="Sora Light" pitchFamily="2" charset="0"/>
      <p:regular r:id="rId23"/>
      <p:bold r:id="rId24"/>
    </p:embeddedFont>
    <p:embeddedFont>
      <p:font typeface="Sora Medium" pitchFamily="2" charset="0"/>
      <p:regular r:id="rId25"/>
      <p:bold r:id="rId26"/>
    </p:embeddedFont>
    <p:embeddedFont>
      <p:font typeface="Sora SemiBold" pitchFamily="2"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59Jw3vBY151YHXY82PemgOQoH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50"/>
  </p:normalViewPr>
  <p:slideViewPr>
    <p:cSldViewPr snapToGrid="0">
      <p:cViewPr varScale="1">
        <p:scale>
          <a:sx n="120" d="100"/>
          <a:sy n="120" d="100"/>
        </p:scale>
        <p:origin x="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178fe5bda9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3178fe5bda9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15333cc915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315333cc915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78fe5bda9_0_6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3178fe5bda9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178fe5bda9_0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178fe5bda9_0_7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78fe5bda9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3178fe5bda9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178fe5bda9_0_4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3178fe5bda9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178fe5bda9_0_5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3178fe5bda9_0_5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78fe5bda9_0_8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3178fe5bda9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15333cc915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315333cc915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149862b961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3149862b961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178fe5bda9_0_6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3178fe5bda9_0_6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15333cc91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315333cc91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redoio.info" TargetMode="Externa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redoio.info"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redoio.info" TargetMode="External"/><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redoio.info" TargetMode="External"/><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3178fe5bda9_0_172"/>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3178fe5bda9_0_17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3178fe5bda9_0_20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4"/>
        <p:cNvGrpSpPr/>
        <p:nvPr/>
      </p:nvGrpSpPr>
      <p:grpSpPr>
        <a:xfrm>
          <a:off x="0" y="0"/>
          <a:ext cx="0" cy="0"/>
          <a:chOff x="0" y="0"/>
          <a:chExt cx="0" cy="0"/>
        </a:xfrm>
      </p:grpSpPr>
      <p:sp>
        <p:nvSpPr>
          <p:cNvPr id="55" name="Google Shape;55;g3178fe5bda9_0_209"/>
          <p:cNvSpPr txBox="1">
            <a:spLocks noGrp="1"/>
          </p:cNvSpPr>
          <p:nvPr>
            <p:ph type="title"/>
          </p:nvPr>
        </p:nvSpPr>
        <p:spPr>
          <a:xfrm>
            <a:off x="6096000" y="2161776"/>
            <a:ext cx="5233500" cy="2715300"/>
          </a:xfrm>
          <a:prstGeom prst="rect">
            <a:avLst/>
          </a:prstGeom>
          <a:noFill/>
          <a:ln>
            <a:noFill/>
          </a:ln>
        </p:spPr>
        <p:txBody>
          <a:bodyPr spcFirstLastPara="1" wrap="square" lIns="121900" tIns="60925" rIns="121900" bIns="60925" anchor="ctr" anchorCtr="0">
            <a:normAutofit/>
          </a:bodyPr>
          <a:lstStyle>
            <a:lvl1pPr lvl="0" algn="l">
              <a:spcBef>
                <a:spcPts val="0"/>
              </a:spcBef>
              <a:spcAft>
                <a:spcPts val="0"/>
              </a:spcAft>
              <a:buClr>
                <a:schemeClr val="dk1"/>
              </a:buClr>
              <a:buSzPts val="5300"/>
              <a:buFont typeface="Arial"/>
              <a:buNone/>
              <a:defRPr sz="5300" b="1">
                <a:solidFill>
                  <a:schemeClr val="dk1"/>
                </a:solidFill>
                <a:latin typeface="Arial"/>
                <a:ea typeface="Arial"/>
                <a:cs typeface="Arial"/>
                <a:sym typeface="Arial"/>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56" name="Google Shape;56;g3178fe5bda9_0_209"/>
          <p:cNvSpPr txBox="1"/>
          <p:nvPr/>
        </p:nvSpPr>
        <p:spPr>
          <a:xfrm>
            <a:off x="0" y="0"/>
            <a:ext cx="12192000" cy="446400"/>
          </a:xfrm>
          <a:prstGeom prst="rect">
            <a:avLst/>
          </a:prstGeom>
          <a:solidFill>
            <a:srgbClr val="D7E7E7"/>
          </a:solidFill>
          <a:ln>
            <a:noFill/>
          </a:ln>
        </p:spPr>
        <p:txBody>
          <a:bodyPr spcFirstLastPara="1" wrap="square" lIns="121900" tIns="121900" rIns="121900" bIns="121900" anchor="b" anchorCtr="0">
            <a:spAutoFit/>
          </a:bodyPr>
          <a:lstStyle/>
          <a:p>
            <a:pPr marL="0" lvl="0" indent="0" algn="r" rtl="0">
              <a:lnSpc>
                <a:spcPct val="100000"/>
              </a:lnSpc>
              <a:spcBef>
                <a:spcPts val="0"/>
              </a:spcBef>
              <a:spcAft>
                <a:spcPts val="0"/>
              </a:spcAft>
              <a:buNone/>
            </a:pPr>
            <a:r>
              <a:rPr lang="en-US" sz="1300" u="sng">
                <a:solidFill>
                  <a:srgbClr val="1F2328"/>
                </a:solidFill>
                <a:latin typeface="Sora"/>
                <a:ea typeface="Sora"/>
                <a:cs typeface="Sora"/>
                <a:sym typeface="Sora"/>
                <a:hlinkClick r:id="rId2">
                  <a:extLst>
                    <a:ext uri="{A12FA001-AC4F-418D-AE19-62706E023703}">
                      <ahyp:hlinkClr xmlns:ahyp="http://schemas.microsoft.com/office/drawing/2018/hyperlinkcolor" val="tx"/>
                    </a:ext>
                  </a:extLst>
                </a:hlinkClick>
              </a:rPr>
              <a:t>www.github.com/redoio</a:t>
            </a:r>
            <a:r>
              <a:rPr lang="en-US" sz="1100">
                <a:solidFill>
                  <a:srgbClr val="1F2328"/>
                </a:solidFill>
                <a:latin typeface="Sora"/>
                <a:ea typeface="Sora"/>
                <a:cs typeface="Sora"/>
                <a:sym typeface="Sora"/>
              </a:rPr>
              <a:t> </a:t>
            </a:r>
            <a:endParaRPr sz="1300">
              <a:solidFill>
                <a:srgbClr val="1F2328"/>
              </a:solidFill>
              <a:latin typeface="Sora"/>
              <a:ea typeface="Sora"/>
              <a:cs typeface="Sora"/>
              <a:sym typeface="Sora"/>
            </a:endParaRPr>
          </a:p>
        </p:txBody>
      </p:sp>
      <p:pic>
        <p:nvPicPr>
          <p:cNvPr id="57" name="Google Shape;57;g3178fe5bda9_0_209"/>
          <p:cNvPicPr preferRelativeResize="0"/>
          <p:nvPr/>
        </p:nvPicPr>
        <p:blipFill>
          <a:blip r:embed="rId3">
            <a:alphaModFix/>
          </a:blip>
          <a:stretch>
            <a:fillRect/>
          </a:stretch>
        </p:blipFill>
        <p:spPr>
          <a:xfrm>
            <a:off x="9561867" y="63500"/>
            <a:ext cx="324599" cy="324599"/>
          </a:xfrm>
          <a:prstGeom prst="rect">
            <a:avLst/>
          </a:prstGeom>
          <a:noFill/>
          <a:ln>
            <a:noFill/>
          </a:ln>
        </p:spPr>
      </p:pic>
      <p:pic>
        <p:nvPicPr>
          <p:cNvPr id="58" name="Google Shape;58;g3178fe5bda9_0_209"/>
          <p:cNvPicPr preferRelativeResize="0"/>
          <p:nvPr/>
        </p:nvPicPr>
        <p:blipFill>
          <a:blip r:embed="rId4">
            <a:alphaModFix/>
          </a:blip>
          <a:stretch>
            <a:fillRect/>
          </a:stretch>
        </p:blipFill>
        <p:spPr>
          <a:xfrm>
            <a:off x="117500" y="63500"/>
            <a:ext cx="432866" cy="324599"/>
          </a:xfrm>
          <a:prstGeom prst="rect">
            <a:avLst/>
          </a:prstGeom>
          <a:noFill/>
          <a:ln>
            <a:noFill/>
          </a:ln>
        </p:spPr>
      </p:pic>
      <p:sp>
        <p:nvSpPr>
          <p:cNvPr id="59" name="Google Shape;59;g3178fe5bda9_0_209"/>
          <p:cNvSpPr txBox="1"/>
          <p:nvPr/>
        </p:nvSpPr>
        <p:spPr>
          <a:xfrm>
            <a:off x="478333" y="-30800"/>
            <a:ext cx="3131700" cy="507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700" b="1">
                <a:solidFill>
                  <a:schemeClr val="dk1"/>
                </a:solidFill>
                <a:latin typeface="Sora"/>
                <a:ea typeface="Sora"/>
                <a:cs typeface="Sora"/>
                <a:sym typeface="Sora"/>
              </a:rPr>
              <a:t>Redo.io </a:t>
            </a:r>
            <a:r>
              <a:rPr lang="en-US" sz="1300" u="sng">
                <a:solidFill>
                  <a:schemeClr val="dk1"/>
                </a:solidFill>
                <a:latin typeface="Sora"/>
                <a:ea typeface="Sora"/>
                <a:cs typeface="Sora"/>
                <a:sym typeface="Sora"/>
                <a:hlinkClick r:id="rId2">
                  <a:extLst>
                    <a:ext uri="{A12FA001-AC4F-418D-AE19-62706E023703}">
                      <ahyp:hlinkClr xmlns:ahyp="http://schemas.microsoft.com/office/drawing/2018/hyperlinkcolor" val="tx"/>
                    </a:ext>
                  </a:extLst>
                </a:hlinkClick>
              </a:rPr>
              <a:t>www.redoio.info</a:t>
            </a:r>
            <a:r>
              <a:rPr lang="en-US" sz="1200">
                <a:solidFill>
                  <a:schemeClr val="dk1"/>
                </a:solidFill>
                <a:latin typeface="Sora"/>
                <a:ea typeface="Sora"/>
                <a:cs typeface="Sora"/>
                <a:sym typeface="Sora"/>
              </a:rPr>
              <a:t> </a:t>
            </a:r>
            <a:endParaRPr sz="190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and One Column">
  <p:cSld name="Header and One Column">
    <p:spTree>
      <p:nvGrpSpPr>
        <p:cNvPr id="1" name="Shape 66"/>
        <p:cNvGrpSpPr/>
        <p:nvPr/>
      </p:nvGrpSpPr>
      <p:grpSpPr>
        <a:xfrm>
          <a:off x="0" y="0"/>
          <a:ext cx="0" cy="0"/>
          <a:chOff x="0" y="0"/>
          <a:chExt cx="0" cy="0"/>
        </a:xfrm>
      </p:grpSpPr>
      <p:sp>
        <p:nvSpPr>
          <p:cNvPr id="67" name="Google Shape;67;g3178fe5bda9_0_483"/>
          <p:cNvSpPr txBox="1"/>
          <p:nvPr/>
        </p:nvSpPr>
        <p:spPr>
          <a:xfrm>
            <a:off x="0" y="0"/>
            <a:ext cx="12192000" cy="446400"/>
          </a:xfrm>
          <a:prstGeom prst="rect">
            <a:avLst/>
          </a:prstGeom>
          <a:solidFill>
            <a:srgbClr val="D7E7E7"/>
          </a:solidFill>
          <a:ln>
            <a:noFill/>
          </a:ln>
        </p:spPr>
        <p:txBody>
          <a:bodyPr spcFirstLastPara="1" wrap="square" lIns="121900" tIns="121900" rIns="121900" bIns="121900" anchor="b" anchorCtr="0">
            <a:spAutoFit/>
          </a:bodyPr>
          <a:lstStyle/>
          <a:p>
            <a:pPr marL="0" lvl="0" indent="0" algn="r" rtl="0">
              <a:lnSpc>
                <a:spcPct val="100000"/>
              </a:lnSpc>
              <a:spcBef>
                <a:spcPts val="0"/>
              </a:spcBef>
              <a:spcAft>
                <a:spcPts val="0"/>
              </a:spcAft>
              <a:buNone/>
            </a:pPr>
            <a:r>
              <a:rPr lang="en-US" sz="1300" u="sng">
                <a:solidFill>
                  <a:srgbClr val="434343"/>
                </a:solidFill>
                <a:latin typeface="Sora"/>
                <a:ea typeface="Sora"/>
                <a:cs typeface="Sora"/>
                <a:sym typeface="Sora"/>
                <a:hlinkClick r:id="rId2">
                  <a:extLst>
                    <a:ext uri="{A12FA001-AC4F-418D-AE19-62706E023703}">
                      <ahyp:hlinkClr xmlns:ahyp="http://schemas.microsoft.com/office/drawing/2018/hyperlinkcolor" val="tx"/>
                    </a:ext>
                  </a:extLst>
                </a:hlinkClick>
              </a:rPr>
              <a:t>www.github.com/redoio</a:t>
            </a:r>
            <a:r>
              <a:rPr lang="en-US" sz="1100">
                <a:solidFill>
                  <a:srgbClr val="434343"/>
                </a:solidFill>
                <a:latin typeface="Sora"/>
                <a:ea typeface="Sora"/>
                <a:cs typeface="Sora"/>
                <a:sym typeface="Sora"/>
              </a:rPr>
              <a:t> </a:t>
            </a:r>
            <a:endParaRPr sz="1300">
              <a:solidFill>
                <a:srgbClr val="434343"/>
              </a:solidFill>
              <a:latin typeface="Sora"/>
              <a:ea typeface="Sora"/>
              <a:cs typeface="Sora"/>
              <a:sym typeface="Sora"/>
            </a:endParaRPr>
          </a:p>
        </p:txBody>
      </p:sp>
      <p:pic>
        <p:nvPicPr>
          <p:cNvPr id="68" name="Google Shape;68;g3178fe5bda9_0_483"/>
          <p:cNvPicPr preferRelativeResize="0"/>
          <p:nvPr/>
        </p:nvPicPr>
        <p:blipFill>
          <a:blip r:embed="rId3">
            <a:alphaModFix/>
          </a:blip>
          <a:stretch>
            <a:fillRect/>
          </a:stretch>
        </p:blipFill>
        <p:spPr>
          <a:xfrm>
            <a:off x="9561867" y="63500"/>
            <a:ext cx="324599" cy="324599"/>
          </a:xfrm>
          <a:prstGeom prst="rect">
            <a:avLst/>
          </a:prstGeom>
          <a:noFill/>
          <a:ln>
            <a:noFill/>
          </a:ln>
        </p:spPr>
      </p:pic>
      <p:pic>
        <p:nvPicPr>
          <p:cNvPr id="69" name="Google Shape;69;g3178fe5bda9_0_483"/>
          <p:cNvPicPr preferRelativeResize="0"/>
          <p:nvPr/>
        </p:nvPicPr>
        <p:blipFill>
          <a:blip r:embed="rId4">
            <a:alphaModFix/>
          </a:blip>
          <a:stretch>
            <a:fillRect/>
          </a:stretch>
        </p:blipFill>
        <p:spPr>
          <a:xfrm>
            <a:off x="117500" y="63500"/>
            <a:ext cx="432866" cy="324599"/>
          </a:xfrm>
          <a:prstGeom prst="rect">
            <a:avLst/>
          </a:prstGeom>
          <a:noFill/>
          <a:ln>
            <a:noFill/>
          </a:ln>
        </p:spPr>
      </p:pic>
      <p:sp>
        <p:nvSpPr>
          <p:cNvPr id="70" name="Google Shape;70;g3178fe5bda9_0_483"/>
          <p:cNvSpPr txBox="1"/>
          <p:nvPr/>
        </p:nvSpPr>
        <p:spPr>
          <a:xfrm>
            <a:off x="478333" y="-30800"/>
            <a:ext cx="3131700" cy="507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700" b="1">
                <a:solidFill>
                  <a:srgbClr val="1F2328"/>
                </a:solidFill>
                <a:latin typeface="Sora"/>
                <a:ea typeface="Sora"/>
                <a:cs typeface="Sora"/>
                <a:sym typeface="Sora"/>
              </a:rPr>
              <a:t>Redo.io </a:t>
            </a:r>
            <a:r>
              <a:rPr lang="en-US" sz="1300" u="sng">
                <a:solidFill>
                  <a:srgbClr val="1F2328"/>
                </a:solidFill>
                <a:latin typeface="Sora"/>
                <a:ea typeface="Sora"/>
                <a:cs typeface="Sora"/>
                <a:sym typeface="Sora"/>
                <a:hlinkClick r:id="rId2">
                  <a:extLst>
                    <a:ext uri="{A12FA001-AC4F-418D-AE19-62706E023703}">
                      <ahyp:hlinkClr xmlns:ahyp="http://schemas.microsoft.com/office/drawing/2018/hyperlinkcolor" val="tx"/>
                    </a:ext>
                  </a:extLst>
                </a:hlinkClick>
              </a:rPr>
              <a:t>www.redoio.info</a:t>
            </a:r>
            <a:r>
              <a:rPr lang="en-US" sz="1200">
                <a:solidFill>
                  <a:srgbClr val="1F2328"/>
                </a:solidFill>
                <a:latin typeface="Sora"/>
                <a:ea typeface="Sora"/>
                <a:cs typeface="Sora"/>
                <a:sym typeface="Sora"/>
              </a:rPr>
              <a:t> </a:t>
            </a:r>
            <a:endParaRPr sz="1900">
              <a:solidFill>
                <a:srgbClr val="1F2328"/>
              </a:solidFill>
            </a:endParaRPr>
          </a:p>
        </p:txBody>
      </p:sp>
      <p:sp>
        <p:nvSpPr>
          <p:cNvPr id="71" name="Google Shape;71;g3178fe5bda9_0_483"/>
          <p:cNvSpPr txBox="1"/>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sz="1300">
                <a:solidFill>
                  <a:srgbClr val="666666"/>
                </a:solidFill>
                <a:latin typeface="Proxima Nova"/>
                <a:ea typeface="Proxima Nova"/>
                <a:cs typeface="Proxima Nova"/>
                <a:sym typeface="Proxima Nova"/>
              </a:rPr>
              <a:t>‹#›</a:t>
            </a:fld>
            <a:endParaRPr sz="1300">
              <a:solidFill>
                <a:srgbClr val="666666"/>
              </a:solidFill>
              <a:latin typeface="Proxima Nova"/>
              <a:ea typeface="Proxima Nova"/>
              <a:cs typeface="Proxima Nova"/>
              <a:sym typeface="Proxima Nova"/>
            </a:endParaRPr>
          </a:p>
        </p:txBody>
      </p:sp>
      <p:sp>
        <p:nvSpPr>
          <p:cNvPr id="72" name="Google Shape;72;g3178fe5bda9_0_483"/>
          <p:cNvSpPr txBox="1"/>
          <p:nvPr/>
        </p:nvSpPr>
        <p:spPr>
          <a:xfrm>
            <a:off x="0" y="6149233"/>
            <a:ext cx="12192000" cy="711900"/>
          </a:xfrm>
          <a:prstGeom prst="rect">
            <a:avLst/>
          </a:prstGeom>
          <a:solidFill>
            <a:srgbClr val="D7E7E7"/>
          </a:solidFill>
          <a:ln>
            <a:noFill/>
          </a:ln>
        </p:spPr>
        <p:txBody>
          <a:bodyPr spcFirstLastPara="1" wrap="square" lIns="121900" tIns="121900" rIns="121900" bIns="121900" anchor="b" anchorCtr="0">
            <a:spAutoFit/>
          </a:bodyPr>
          <a:lstStyle/>
          <a:p>
            <a:pPr marL="0" lvl="0" indent="0" algn="l" rtl="0">
              <a:lnSpc>
                <a:spcPct val="100000"/>
              </a:lnSpc>
              <a:spcBef>
                <a:spcPts val="0"/>
              </a:spcBef>
              <a:spcAft>
                <a:spcPts val="0"/>
              </a:spcAft>
              <a:buNone/>
            </a:pPr>
            <a:endParaRPr sz="700">
              <a:solidFill>
                <a:srgbClr val="434343"/>
              </a:solidFill>
              <a:latin typeface="Sora"/>
              <a:ea typeface="Sora"/>
              <a:cs typeface="Sora"/>
              <a:sym typeface="Sora"/>
            </a:endParaRPr>
          </a:p>
          <a:p>
            <a:pPr marL="0" lvl="0" indent="0" algn="l" rtl="0">
              <a:lnSpc>
                <a:spcPct val="100000"/>
              </a:lnSpc>
              <a:spcBef>
                <a:spcPts val="0"/>
              </a:spcBef>
              <a:spcAft>
                <a:spcPts val="0"/>
              </a:spcAft>
              <a:buNone/>
            </a:pPr>
            <a:endParaRPr sz="700">
              <a:solidFill>
                <a:srgbClr val="434343"/>
              </a:solidFill>
              <a:latin typeface="Sora"/>
              <a:ea typeface="Sora"/>
              <a:cs typeface="Sora"/>
              <a:sym typeface="Sora"/>
            </a:endParaRPr>
          </a:p>
          <a:p>
            <a:pPr marL="0" lvl="0" indent="0" algn="l" rtl="0">
              <a:lnSpc>
                <a:spcPct val="100000"/>
              </a:lnSpc>
              <a:spcBef>
                <a:spcPts val="0"/>
              </a:spcBef>
              <a:spcAft>
                <a:spcPts val="0"/>
              </a:spcAft>
              <a:buNone/>
            </a:pPr>
            <a:endParaRPr sz="700">
              <a:solidFill>
                <a:srgbClr val="434343"/>
              </a:solidFill>
              <a:latin typeface="Sora"/>
              <a:ea typeface="Sora"/>
              <a:cs typeface="Sora"/>
              <a:sym typeface="Sora"/>
            </a:endParaRPr>
          </a:p>
          <a:p>
            <a:pPr marL="0" lvl="0" indent="0" algn="l" rtl="0">
              <a:lnSpc>
                <a:spcPct val="100000"/>
              </a:lnSpc>
              <a:spcBef>
                <a:spcPts val="0"/>
              </a:spcBef>
              <a:spcAft>
                <a:spcPts val="0"/>
              </a:spcAft>
              <a:buNone/>
            </a:pPr>
            <a:endParaRPr sz="700">
              <a:solidFill>
                <a:srgbClr val="434343"/>
              </a:solidFill>
              <a:latin typeface="Sora"/>
              <a:ea typeface="Sora"/>
              <a:cs typeface="Sora"/>
              <a:sym typeface="Sora"/>
            </a:endParaRPr>
          </a:p>
          <a:p>
            <a:pPr marL="0" lvl="0" indent="0" algn="l" rtl="0">
              <a:lnSpc>
                <a:spcPct val="100000"/>
              </a:lnSpc>
              <a:spcBef>
                <a:spcPts val="0"/>
              </a:spcBef>
              <a:spcAft>
                <a:spcPts val="0"/>
              </a:spcAft>
              <a:buNone/>
            </a:pPr>
            <a:endParaRPr sz="100">
              <a:solidFill>
                <a:srgbClr val="434343"/>
              </a:solidFill>
              <a:latin typeface="Sora"/>
              <a:ea typeface="Sora"/>
              <a:cs typeface="Sora"/>
              <a:sym typeface="Sora"/>
            </a:endParaRPr>
          </a:p>
        </p:txBody>
      </p:sp>
      <p:pic>
        <p:nvPicPr>
          <p:cNvPr id="73" name="Google Shape;73;g3178fe5bda9_0_483"/>
          <p:cNvPicPr preferRelativeResize="0"/>
          <p:nvPr/>
        </p:nvPicPr>
        <p:blipFill>
          <a:blip r:embed="rId4">
            <a:alphaModFix/>
          </a:blip>
          <a:stretch>
            <a:fillRect/>
          </a:stretch>
        </p:blipFill>
        <p:spPr>
          <a:xfrm>
            <a:off x="11296607" y="6199365"/>
            <a:ext cx="803426" cy="602533"/>
          </a:xfrm>
          <a:prstGeom prst="rect">
            <a:avLst/>
          </a:prstGeom>
          <a:noFill/>
          <a:ln>
            <a:noFill/>
          </a:ln>
        </p:spPr>
      </p:pic>
      <p:pic>
        <p:nvPicPr>
          <p:cNvPr id="74" name="Google Shape;74;g3178fe5bda9_0_483"/>
          <p:cNvPicPr preferRelativeResize="0"/>
          <p:nvPr/>
        </p:nvPicPr>
        <p:blipFill>
          <a:blip r:embed="rId5">
            <a:alphaModFix/>
          </a:blip>
          <a:stretch>
            <a:fillRect/>
          </a:stretch>
        </p:blipFill>
        <p:spPr>
          <a:xfrm>
            <a:off x="9729803" y="6199367"/>
            <a:ext cx="1439131" cy="602533"/>
          </a:xfrm>
          <a:prstGeom prst="rect">
            <a:avLst/>
          </a:prstGeom>
          <a:noFill/>
          <a:ln>
            <a:noFill/>
          </a:ln>
        </p:spPr>
      </p:pic>
      <p:pic>
        <p:nvPicPr>
          <p:cNvPr id="75" name="Google Shape;75;g3178fe5bda9_0_483"/>
          <p:cNvPicPr preferRelativeResize="0"/>
          <p:nvPr/>
        </p:nvPicPr>
        <p:blipFill>
          <a:blip r:embed="rId6">
            <a:alphaModFix/>
          </a:blip>
          <a:stretch>
            <a:fillRect/>
          </a:stretch>
        </p:blipFill>
        <p:spPr>
          <a:xfrm>
            <a:off x="7680005" y="6238233"/>
            <a:ext cx="1922128" cy="524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0"/>
        <p:cNvGrpSpPr/>
        <p:nvPr/>
      </p:nvGrpSpPr>
      <p:grpSpPr>
        <a:xfrm>
          <a:off x="0" y="0"/>
          <a:ext cx="0" cy="0"/>
          <a:chOff x="0" y="0"/>
          <a:chExt cx="0" cy="0"/>
        </a:xfrm>
      </p:grpSpPr>
      <p:sp>
        <p:nvSpPr>
          <p:cNvPr id="81" name="Google Shape;81;g3178fe5bda9_0_591"/>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82" name="Google Shape;82;g3178fe5bda9_0_591"/>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83" name="Google Shape;83;g3178fe5bda9_0_59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4"/>
        <p:cNvGrpSpPr/>
        <p:nvPr/>
      </p:nvGrpSpPr>
      <p:grpSpPr>
        <a:xfrm>
          <a:off x="0" y="0"/>
          <a:ext cx="0" cy="0"/>
          <a:chOff x="0" y="0"/>
          <a:chExt cx="0" cy="0"/>
        </a:xfrm>
      </p:grpSpPr>
      <p:sp>
        <p:nvSpPr>
          <p:cNvPr id="85" name="Google Shape;85;g3178fe5bda9_0_595"/>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86" name="Google Shape;86;g3178fe5bda9_0_59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7"/>
        <p:cNvGrpSpPr/>
        <p:nvPr/>
      </p:nvGrpSpPr>
      <p:grpSpPr>
        <a:xfrm>
          <a:off x="0" y="0"/>
          <a:ext cx="0" cy="0"/>
          <a:chOff x="0" y="0"/>
          <a:chExt cx="0" cy="0"/>
        </a:xfrm>
      </p:grpSpPr>
      <p:sp>
        <p:nvSpPr>
          <p:cNvPr id="88" name="Google Shape;88;g3178fe5bda9_0_59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89" name="Google Shape;89;g3178fe5bda9_0_598"/>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90" name="Google Shape;90;g3178fe5bda9_0_59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sp>
        <p:nvSpPr>
          <p:cNvPr id="92" name="Google Shape;92;g3178fe5bda9_0_60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3" name="Google Shape;93;g3178fe5bda9_0_602"/>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94" name="Google Shape;94;g3178fe5bda9_0_602"/>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95" name="Google Shape;95;g3178fe5bda9_0_60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g3178fe5bda9_0_60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8" name="Google Shape;98;g3178fe5bda9_0_60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9"/>
        <p:cNvGrpSpPr/>
        <p:nvPr/>
      </p:nvGrpSpPr>
      <p:grpSpPr>
        <a:xfrm>
          <a:off x="0" y="0"/>
          <a:ext cx="0" cy="0"/>
          <a:chOff x="0" y="0"/>
          <a:chExt cx="0" cy="0"/>
        </a:xfrm>
      </p:grpSpPr>
      <p:sp>
        <p:nvSpPr>
          <p:cNvPr id="100" name="Google Shape;100;g3178fe5bda9_0_610"/>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101" name="Google Shape;101;g3178fe5bda9_0_610"/>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102" name="Google Shape;102;g3178fe5bda9_0_6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3"/>
        <p:cNvGrpSpPr/>
        <p:nvPr/>
      </p:nvGrpSpPr>
      <p:grpSpPr>
        <a:xfrm>
          <a:off x="0" y="0"/>
          <a:ext cx="0" cy="0"/>
          <a:chOff x="0" y="0"/>
          <a:chExt cx="0" cy="0"/>
        </a:xfrm>
      </p:grpSpPr>
      <p:sp>
        <p:nvSpPr>
          <p:cNvPr id="104" name="Google Shape;104;g3178fe5bda9_0_614"/>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105" name="Google Shape;105;g3178fe5bda9_0_6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3178fe5bda9_0_17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3178fe5bda9_0_17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3" name="Google Shape;23;g3178fe5bda9_0_17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
        <p:cNvGrpSpPr/>
        <p:nvPr/>
      </p:nvGrpSpPr>
      <p:grpSpPr>
        <a:xfrm>
          <a:off x="0" y="0"/>
          <a:ext cx="0" cy="0"/>
          <a:chOff x="0" y="0"/>
          <a:chExt cx="0" cy="0"/>
        </a:xfrm>
      </p:grpSpPr>
      <p:sp>
        <p:nvSpPr>
          <p:cNvPr id="107" name="Google Shape;107;g3178fe5bda9_0_617"/>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g3178fe5bda9_0_617"/>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109" name="Google Shape;109;g3178fe5bda9_0_617"/>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0" name="Google Shape;110;g3178fe5bda9_0_617"/>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11" name="Google Shape;111;g3178fe5bda9_0_6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2"/>
        <p:cNvGrpSpPr/>
        <p:nvPr/>
      </p:nvGrpSpPr>
      <p:grpSpPr>
        <a:xfrm>
          <a:off x="0" y="0"/>
          <a:ext cx="0" cy="0"/>
          <a:chOff x="0" y="0"/>
          <a:chExt cx="0" cy="0"/>
        </a:xfrm>
      </p:grpSpPr>
      <p:sp>
        <p:nvSpPr>
          <p:cNvPr id="113" name="Google Shape;113;g3178fe5bda9_0_623"/>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114" name="Google Shape;114;g3178fe5bda9_0_6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g3178fe5bda9_0_626"/>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117" name="Google Shape;117;g3178fe5bda9_0_626"/>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118" name="Google Shape;118;g3178fe5bda9_0_62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
        <p:nvSpPr>
          <p:cNvPr id="120" name="Google Shape;120;g3178fe5bda9_0_6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1"/>
        <p:cNvGrpSpPr/>
        <p:nvPr/>
      </p:nvGrpSpPr>
      <p:grpSpPr>
        <a:xfrm>
          <a:off x="0" y="0"/>
          <a:ext cx="0" cy="0"/>
          <a:chOff x="0" y="0"/>
          <a:chExt cx="0" cy="0"/>
        </a:xfrm>
      </p:grpSpPr>
      <p:sp>
        <p:nvSpPr>
          <p:cNvPr id="122" name="Google Shape;122;g3178fe5bda9_0_632"/>
          <p:cNvSpPr txBox="1">
            <a:spLocks noGrp="1"/>
          </p:cNvSpPr>
          <p:nvPr>
            <p:ph type="title"/>
          </p:nvPr>
        </p:nvSpPr>
        <p:spPr>
          <a:xfrm>
            <a:off x="6096000" y="2161776"/>
            <a:ext cx="5233500" cy="2715300"/>
          </a:xfrm>
          <a:prstGeom prst="rect">
            <a:avLst/>
          </a:prstGeom>
          <a:noFill/>
          <a:ln>
            <a:noFill/>
          </a:ln>
        </p:spPr>
        <p:txBody>
          <a:bodyPr spcFirstLastPara="1" wrap="square" lIns="121900" tIns="60925" rIns="121900" bIns="60925" anchor="ctr" anchorCtr="0">
            <a:normAutofit/>
          </a:bodyPr>
          <a:lstStyle>
            <a:lvl1pPr lvl="0" algn="l">
              <a:spcBef>
                <a:spcPts val="0"/>
              </a:spcBef>
              <a:spcAft>
                <a:spcPts val="0"/>
              </a:spcAft>
              <a:buClr>
                <a:schemeClr val="dk1"/>
              </a:buClr>
              <a:buSzPts val="5300"/>
              <a:buFont typeface="Arial"/>
              <a:buNone/>
              <a:defRPr sz="5300" b="1">
                <a:solidFill>
                  <a:schemeClr val="dk1"/>
                </a:solidFill>
                <a:latin typeface="Arial"/>
                <a:ea typeface="Arial"/>
                <a:cs typeface="Arial"/>
                <a:sym typeface="Arial"/>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23" name="Google Shape;123;g3178fe5bda9_0_632"/>
          <p:cNvSpPr txBox="1"/>
          <p:nvPr/>
        </p:nvSpPr>
        <p:spPr>
          <a:xfrm>
            <a:off x="0" y="0"/>
            <a:ext cx="12192000" cy="446400"/>
          </a:xfrm>
          <a:prstGeom prst="rect">
            <a:avLst/>
          </a:prstGeom>
          <a:solidFill>
            <a:srgbClr val="D7E7E7"/>
          </a:solidFill>
          <a:ln>
            <a:noFill/>
          </a:ln>
        </p:spPr>
        <p:txBody>
          <a:bodyPr spcFirstLastPara="1" wrap="square" lIns="121900" tIns="121900" rIns="121900" bIns="121900" anchor="b" anchorCtr="0">
            <a:spAutoFit/>
          </a:bodyPr>
          <a:lstStyle/>
          <a:p>
            <a:pPr marL="0" lvl="0" indent="0" algn="r" rtl="0">
              <a:lnSpc>
                <a:spcPct val="100000"/>
              </a:lnSpc>
              <a:spcBef>
                <a:spcPts val="0"/>
              </a:spcBef>
              <a:spcAft>
                <a:spcPts val="0"/>
              </a:spcAft>
              <a:buNone/>
            </a:pPr>
            <a:r>
              <a:rPr lang="en-US" sz="1300" u="sng">
                <a:solidFill>
                  <a:srgbClr val="1F2328"/>
                </a:solidFill>
                <a:latin typeface="Sora"/>
                <a:ea typeface="Sora"/>
                <a:cs typeface="Sora"/>
                <a:sym typeface="Sora"/>
                <a:hlinkClick r:id="rId2">
                  <a:extLst>
                    <a:ext uri="{A12FA001-AC4F-418D-AE19-62706E023703}">
                      <ahyp:hlinkClr xmlns:ahyp="http://schemas.microsoft.com/office/drawing/2018/hyperlinkcolor" val="tx"/>
                    </a:ext>
                  </a:extLst>
                </a:hlinkClick>
              </a:rPr>
              <a:t>www.github.com/redoio</a:t>
            </a:r>
            <a:r>
              <a:rPr lang="en-US" sz="1100">
                <a:solidFill>
                  <a:srgbClr val="1F2328"/>
                </a:solidFill>
                <a:latin typeface="Sora"/>
                <a:ea typeface="Sora"/>
                <a:cs typeface="Sora"/>
                <a:sym typeface="Sora"/>
              </a:rPr>
              <a:t> </a:t>
            </a:r>
            <a:endParaRPr sz="1300">
              <a:solidFill>
                <a:srgbClr val="1F2328"/>
              </a:solidFill>
              <a:latin typeface="Sora"/>
              <a:ea typeface="Sora"/>
              <a:cs typeface="Sora"/>
              <a:sym typeface="Sora"/>
            </a:endParaRPr>
          </a:p>
        </p:txBody>
      </p:sp>
      <p:pic>
        <p:nvPicPr>
          <p:cNvPr id="124" name="Google Shape;124;g3178fe5bda9_0_632"/>
          <p:cNvPicPr preferRelativeResize="0"/>
          <p:nvPr/>
        </p:nvPicPr>
        <p:blipFill>
          <a:blip r:embed="rId3">
            <a:alphaModFix/>
          </a:blip>
          <a:stretch>
            <a:fillRect/>
          </a:stretch>
        </p:blipFill>
        <p:spPr>
          <a:xfrm>
            <a:off x="9561867" y="63500"/>
            <a:ext cx="324599" cy="324599"/>
          </a:xfrm>
          <a:prstGeom prst="rect">
            <a:avLst/>
          </a:prstGeom>
          <a:noFill/>
          <a:ln>
            <a:noFill/>
          </a:ln>
        </p:spPr>
      </p:pic>
      <p:pic>
        <p:nvPicPr>
          <p:cNvPr id="125" name="Google Shape;125;g3178fe5bda9_0_632"/>
          <p:cNvPicPr preferRelativeResize="0"/>
          <p:nvPr/>
        </p:nvPicPr>
        <p:blipFill>
          <a:blip r:embed="rId4">
            <a:alphaModFix/>
          </a:blip>
          <a:stretch>
            <a:fillRect/>
          </a:stretch>
        </p:blipFill>
        <p:spPr>
          <a:xfrm>
            <a:off x="117500" y="63500"/>
            <a:ext cx="432866" cy="324599"/>
          </a:xfrm>
          <a:prstGeom prst="rect">
            <a:avLst/>
          </a:prstGeom>
          <a:noFill/>
          <a:ln>
            <a:noFill/>
          </a:ln>
        </p:spPr>
      </p:pic>
      <p:sp>
        <p:nvSpPr>
          <p:cNvPr id="126" name="Google Shape;126;g3178fe5bda9_0_632"/>
          <p:cNvSpPr txBox="1"/>
          <p:nvPr/>
        </p:nvSpPr>
        <p:spPr>
          <a:xfrm>
            <a:off x="478333" y="-30800"/>
            <a:ext cx="3131700" cy="507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700" b="1">
                <a:solidFill>
                  <a:schemeClr val="dk1"/>
                </a:solidFill>
                <a:latin typeface="Sora"/>
                <a:ea typeface="Sora"/>
                <a:cs typeface="Sora"/>
                <a:sym typeface="Sora"/>
              </a:rPr>
              <a:t>Redo.io </a:t>
            </a:r>
            <a:r>
              <a:rPr lang="en-US" sz="1300" u="sng">
                <a:solidFill>
                  <a:schemeClr val="dk1"/>
                </a:solidFill>
                <a:latin typeface="Sora"/>
                <a:ea typeface="Sora"/>
                <a:cs typeface="Sora"/>
                <a:sym typeface="Sora"/>
                <a:hlinkClick r:id="rId2">
                  <a:extLst>
                    <a:ext uri="{A12FA001-AC4F-418D-AE19-62706E023703}">
                      <ahyp:hlinkClr xmlns:ahyp="http://schemas.microsoft.com/office/drawing/2018/hyperlinkcolor" val="tx"/>
                    </a:ext>
                  </a:extLst>
                </a:hlinkClick>
              </a:rPr>
              <a:t>www.redoio.info</a:t>
            </a:r>
            <a:r>
              <a:rPr lang="en-US" sz="1200">
                <a:solidFill>
                  <a:schemeClr val="dk1"/>
                </a:solidFill>
                <a:latin typeface="Sora"/>
                <a:ea typeface="Sora"/>
                <a:cs typeface="Sora"/>
                <a:sym typeface="Sora"/>
              </a:rPr>
              <a:t> </a:t>
            </a:r>
            <a:endParaRPr sz="1900">
              <a:solidFill>
                <a:schemeClr val="dk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eader and One Column">
  <p:cSld name="Header and One Column">
    <p:spTree>
      <p:nvGrpSpPr>
        <p:cNvPr id="1" name="Shape 127"/>
        <p:cNvGrpSpPr/>
        <p:nvPr/>
      </p:nvGrpSpPr>
      <p:grpSpPr>
        <a:xfrm>
          <a:off x="0" y="0"/>
          <a:ext cx="0" cy="0"/>
          <a:chOff x="0" y="0"/>
          <a:chExt cx="0" cy="0"/>
        </a:xfrm>
      </p:grpSpPr>
      <p:sp>
        <p:nvSpPr>
          <p:cNvPr id="128" name="Google Shape;128;g3178fe5bda9_0_638"/>
          <p:cNvSpPr txBox="1"/>
          <p:nvPr/>
        </p:nvSpPr>
        <p:spPr>
          <a:xfrm>
            <a:off x="0" y="0"/>
            <a:ext cx="12192000" cy="446400"/>
          </a:xfrm>
          <a:prstGeom prst="rect">
            <a:avLst/>
          </a:prstGeom>
          <a:solidFill>
            <a:srgbClr val="D7E7E7"/>
          </a:solidFill>
          <a:ln>
            <a:noFill/>
          </a:ln>
        </p:spPr>
        <p:txBody>
          <a:bodyPr spcFirstLastPara="1" wrap="square" lIns="121900" tIns="121900" rIns="121900" bIns="121900" anchor="b" anchorCtr="0">
            <a:spAutoFit/>
          </a:bodyPr>
          <a:lstStyle/>
          <a:p>
            <a:pPr marL="0" lvl="0" indent="0" algn="r" rtl="0">
              <a:lnSpc>
                <a:spcPct val="100000"/>
              </a:lnSpc>
              <a:spcBef>
                <a:spcPts val="0"/>
              </a:spcBef>
              <a:spcAft>
                <a:spcPts val="0"/>
              </a:spcAft>
              <a:buNone/>
            </a:pPr>
            <a:r>
              <a:rPr lang="en-US" sz="1300" u="sng">
                <a:solidFill>
                  <a:srgbClr val="434343"/>
                </a:solidFill>
                <a:latin typeface="Sora"/>
                <a:ea typeface="Sora"/>
                <a:cs typeface="Sora"/>
                <a:sym typeface="Sora"/>
                <a:hlinkClick r:id="rId2">
                  <a:extLst>
                    <a:ext uri="{A12FA001-AC4F-418D-AE19-62706E023703}">
                      <ahyp:hlinkClr xmlns:ahyp="http://schemas.microsoft.com/office/drawing/2018/hyperlinkcolor" val="tx"/>
                    </a:ext>
                  </a:extLst>
                </a:hlinkClick>
              </a:rPr>
              <a:t>www.github.com/redoio</a:t>
            </a:r>
            <a:r>
              <a:rPr lang="en-US" sz="1100">
                <a:solidFill>
                  <a:srgbClr val="434343"/>
                </a:solidFill>
                <a:latin typeface="Sora"/>
                <a:ea typeface="Sora"/>
                <a:cs typeface="Sora"/>
                <a:sym typeface="Sora"/>
              </a:rPr>
              <a:t> </a:t>
            </a:r>
            <a:endParaRPr sz="1300">
              <a:solidFill>
                <a:srgbClr val="434343"/>
              </a:solidFill>
              <a:latin typeface="Sora"/>
              <a:ea typeface="Sora"/>
              <a:cs typeface="Sora"/>
              <a:sym typeface="Sora"/>
            </a:endParaRPr>
          </a:p>
        </p:txBody>
      </p:sp>
      <p:pic>
        <p:nvPicPr>
          <p:cNvPr id="129" name="Google Shape;129;g3178fe5bda9_0_638"/>
          <p:cNvPicPr preferRelativeResize="0"/>
          <p:nvPr/>
        </p:nvPicPr>
        <p:blipFill>
          <a:blip r:embed="rId3">
            <a:alphaModFix/>
          </a:blip>
          <a:stretch>
            <a:fillRect/>
          </a:stretch>
        </p:blipFill>
        <p:spPr>
          <a:xfrm>
            <a:off x="9561867" y="63500"/>
            <a:ext cx="324599" cy="324599"/>
          </a:xfrm>
          <a:prstGeom prst="rect">
            <a:avLst/>
          </a:prstGeom>
          <a:noFill/>
          <a:ln>
            <a:noFill/>
          </a:ln>
        </p:spPr>
      </p:pic>
      <p:pic>
        <p:nvPicPr>
          <p:cNvPr id="130" name="Google Shape;130;g3178fe5bda9_0_638"/>
          <p:cNvPicPr preferRelativeResize="0"/>
          <p:nvPr/>
        </p:nvPicPr>
        <p:blipFill>
          <a:blip r:embed="rId4">
            <a:alphaModFix/>
          </a:blip>
          <a:stretch>
            <a:fillRect/>
          </a:stretch>
        </p:blipFill>
        <p:spPr>
          <a:xfrm>
            <a:off x="117500" y="63500"/>
            <a:ext cx="432866" cy="324599"/>
          </a:xfrm>
          <a:prstGeom prst="rect">
            <a:avLst/>
          </a:prstGeom>
          <a:noFill/>
          <a:ln>
            <a:noFill/>
          </a:ln>
        </p:spPr>
      </p:pic>
      <p:sp>
        <p:nvSpPr>
          <p:cNvPr id="131" name="Google Shape;131;g3178fe5bda9_0_638"/>
          <p:cNvSpPr txBox="1"/>
          <p:nvPr/>
        </p:nvSpPr>
        <p:spPr>
          <a:xfrm>
            <a:off x="478333" y="-30800"/>
            <a:ext cx="3131700" cy="5079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700" b="1">
                <a:solidFill>
                  <a:srgbClr val="1F2328"/>
                </a:solidFill>
                <a:latin typeface="Sora"/>
                <a:ea typeface="Sora"/>
                <a:cs typeface="Sora"/>
                <a:sym typeface="Sora"/>
              </a:rPr>
              <a:t>Redo.io </a:t>
            </a:r>
            <a:r>
              <a:rPr lang="en-US" sz="1300" u="sng">
                <a:solidFill>
                  <a:srgbClr val="1F2328"/>
                </a:solidFill>
                <a:latin typeface="Sora"/>
                <a:ea typeface="Sora"/>
                <a:cs typeface="Sora"/>
                <a:sym typeface="Sora"/>
                <a:hlinkClick r:id="rId2">
                  <a:extLst>
                    <a:ext uri="{A12FA001-AC4F-418D-AE19-62706E023703}">
                      <ahyp:hlinkClr xmlns:ahyp="http://schemas.microsoft.com/office/drawing/2018/hyperlinkcolor" val="tx"/>
                    </a:ext>
                  </a:extLst>
                </a:hlinkClick>
              </a:rPr>
              <a:t>www.redoio.info</a:t>
            </a:r>
            <a:r>
              <a:rPr lang="en-US" sz="1200">
                <a:solidFill>
                  <a:srgbClr val="1F2328"/>
                </a:solidFill>
                <a:latin typeface="Sora"/>
                <a:ea typeface="Sora"/>
                <a:cs typeface="Sora"/>
                <a:sym typeface="Sora"/>
              </a:rPr>
              <a:t> </a:t>
            </a:r>
            <a:endParaRPr sz="1900">
              <a:solidFill>
                <a:srgbClr val="1F2328"/>
              </a:solidFill>
            </a:endParaRPr>
          </a:p>
        </p:txBody>
      </p:sp>
      <p:sp>
        <p:nvSpPr>
          <p:cNvPr id="132" name="Google Shape;132;g3178fe5bda9_0_638"/>
          <p:cNvSpPr txBox="1"/>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sz="1300">
                <a:solidFill>
                  <a:srgbClr val="666666"/>
                </a:solidFill>
                <a:latin typeface="Proxima Nova"/>
                <a:ea typeface="Proxima Nova"/>
                <a:cs typeface="Proxima Nova"/>
                <a:sym typeface="Proxima Nova"/>
              </a:rPr>
              <a:t>‹#›</a:t>
            </a:fld>
            <a:endParaRPr sz="1300">
              <a:solidFill>
                <a:srgbClr val="666666"/>
              </a:solidFill>
              <a:latin typeface="Proxima Nova"/>
              <a:ea typeface="Proxima Nova"/>
              <a:cs typeface="Proxima Nova"/>
              <a:sym typeface="Proxima Nova"/>
            </a:endParaRPr>
          </a:p>
        </p:txBody>
      </p:sp>
      <p:sp>
        <p:nvSpPr>
          <p:cNvPr id="133" name="Google Shape;133;g3178fe5bda9_0_638"/>
          <p:cNvSpPr txBox="1"/>
          <p:nvPr/>
        </p:nvSpPr>
        <p:spPr>
          <a:xfrm>
            <a:off x="0" y="6149233"/>
            <a:ext cx="12192000" cy="711900"/>
          </a:xfrm>
          <a:prstGeom prst="rect">
            <a:avLst/>
          </a:prstGeom>
          <a:solidFill>
            <a:srgbClr val="D7E7E7"/>
          </a:solidFill>
          <a:ln>
            <a:noFill/>
          </a:ln>
        </p:spPr>
        <p:txBody>
          <a:bodyPr spcFirstLastPara="1" wrap="square" lIns="121900" tIns="121900" rIns="121900" bIns="121900" anchor="b" anchorCtr="0">
            <a:spAutoFit/>
          </a:bodyPr>
          <a:lstStyle/>
          <a:p>
            <a:pPr marL="0" lvl="0" indent="0" algn="l" rtl="0">
              <a:lnSpc>
                <a:spcPct val="100000"/>
              </a:lnSpc>
              <a:spcBef>
                <a:spcPts val="0"/>
              </a:spcBef>
              <a:spcAft>
                <a:spcPts val="0"/>
              </a:spcAft>
              <a:buNone/>
            </a:pPr>
            <a:endParaRPr sz="700">
              <a:solidFill>
                <a:srgbClr val="434343"/>
              </a:solidFill>
              <a:latin typeface="Sora"/>
              <a:ea typeface="Sora"/>
              <a:cs typeface="Sora"/>
              <a:sym typeface="Sora"/>
            </a:endParaRPr>
          </a:p>
          <a:p>
            <a:pPr marL="0" lvl="0" indent="0" algn="l" rtl="0">
              <a:lnSpc>
                <a:spcPct val="100000"/>
              </a:lnSpc>
              <a:spcBef>
                <a:spcPts val="0"/>
              </a:spcBef>
              <a:spcAft>
                <a:spcPts val="0"/>
              </a:spcAft>
              <a:buNone/>
            </a:pPr>
            <a:endParaRPr sz="700">
              <a:solidFill>
                <a:srgbClr val="434343"/>
              </a:solidFill>
              <a:latin typeface="Sora"/>
              <a:ea typeface="Sora"/>
              <a:cs typeface="Sora"/>
              <a:sym typeface="Sora"/>
            </a:endParaRPr>
          </a:p>
          <a:p>
            <a:pPr marL="0" lvl="0" indent="0" algn="l" rtl="0">
              <a:lnSpc>
                <a:spcPct val="100000"/>
              </a:lnSpc>
              <a:spcBef>
                <a:spcPts val="0"/>
              </a:spcBef>
              <a:spcAft>
                <a:spcPts val="0"/>
              </a:spcAft>
              <a:buNone/>
            </a:pPr>
            <a:endParaRPr sz="700">
              <a:solidFill>
                <a:srgbClr val="434343"/>
              </a:solidFill>
              <a:latin typeface="Sora"/>
              <a:ea typeface="Sora"/>
              <a:cs typeface="Sora"/>
              <a:sym typeface="Sora"/>
            </a:endParaRPr>
          </a:p>
          <a:p>
            <a:pPr marL="0" lvl="0" indent="0" algn="l" rtl="0">
              <a:lnSpc>
                <a:spcPct val="100000"/>
              </a:lnSpc>
              <a:spcBef>
                <a:spcPts val="0"/>
              </a:spcBef>
              <a:spcAft>
                <a:spcPts val="0"/>
              </a:spcAft>
              <a:buNone/>
            </a:pPr>
            <a:endParaRPr sz="700">
              <a:solidFill>
                <a:srgbClr val="434343"/>
              </a:solidFill>
              <a:latin typeface="Sora"/>
              <a:ea typeface="Sora"/>
              <a:cs typeface="Sora"/>
              <a:sym typeface="Sora"/>
            </a:endParaRPr>
          </a:p>
          <a:p>
            <a:pPr marL="0" lvl="0" indent="0" algn="l" rtl="0">
              <a:lnSpc>
                <a:spcPct val="100000"/>
              </a:lnSpc>
              <a:spcBef>
                <a:spcPts val="0"/>
              </a:spcBef>
              <a:spcAft>
                <a:spcPts val="0"/>
              </a:spcAft>
              <a:buNone/>
            </a:pPr>
            <a:endParaRPr sz="100">
              <a:solidFill>
                <a:srgbClr val="434343"/>
              </a:solidFill>
              <a:latin typeface="Sora"/>
              <a:ea typeface="Sora"/>
              <a:cs typeface="Sora"/>
              <a:sym typeface="Sora"/>
            </a:endParaRPr>
          </a:p>
        </p:txBody>
      </p:sp>
      <p:pic>
        <p:nvPicPr>
          <p:cNvPr id="134" name="Google Shape;134;g3178fe5bda9_0_638"/>
          <p:cNvPicPr preferRelativeResize="0"/>
          <p:nvPr/>
        </p:nvPicPr>
        <p:blipFill>
          <a:blip r:embed="rId4">
            <a:alphaModFix/>
          </a:blip>
          <a:stretch>
            <a:fillRect/>
          </a:stretch>
        </p:blipFill>
        <p:spPr>
          <a:xfrm>
            <a:off x="11296607" y="6199365"/>
            <a:ext cx="803426" cy="602533"/>
          </a:xfrm>
          <a:prstGeom prst="rect">
            <a:avLst/>
          </a:prstGeom>
          <a:noFill/>
          <a:ln>
            <a:noFill/>
          </a:ln>
        </p:spPr>
      </p:pic>
      <p:pic>
        <p:nvPicPr>
          <p:cNvPr id="135" name="Google Shape;135;g3178fe5bda9_0_638"/>
          <p:cNvPicPr preferRelativeResize="0"/>
          <p:nvPr/>
        </p:nvPicPr>
        <p:blipFill>
          <a:blip r:embed="rId5">
            <a:alphaModFix/>
          </a:blip>
          <a:stretch>
            <a:fillRect/>
          </a:stretch>
        </p:blipFill>
        <p:spPr>
          <a:xfrm>
            <a:off x="9729803" y="6199367"/>
            <a:ext cx="1439131" cy="602533"/>
          </a:xfrm>
          <a:prstGeom prst="rect">
            <a:avLst/>
          </a:prstGeom>
          <a:noFill/>
          <a:ln>
            <a:noFill/>
          </a:ln>
        </p:spPr>
      </p:pic>
      <p:pic>
        <p:nvPicPr>
          <p:cNvPr id="136" name="Google Shape;136;g3178fe5bda9_0_638"/>
          <p:cNvPicPr preferRelativeResize="0"/>
          <p:nvPr/>
        </p:nvPicPr>
        <p:blipFill>
          <a:blip r:embed="rId6">
            <a:alphaModFix/>
          </a:blip>
          <a:stretch>
            <a:fillRect/>
          </a:stretch>
        </p:blipFill>
        <p:spPr>
          <a:xfrm>
            <a:off x="7680005" y="6238233"/>
            <a:ext cx="1922128" cy="524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3178fe5bda9_0_17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g3178fe5bda9_0_179"/>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g3178fe5bda9_0_179"/>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g3178fe5bda9_0_17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3178fe5bda9_0_18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g3178fe5bda9_0_18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3178fe5bda9_0_18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g3178fe5bda9_0_18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5" name="Google Shape;35;g3178fe5bda9_0_18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3178fe5bda9_0_191"/>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g3178fe5bda9_0_19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3178fe5bda9_0_19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g3178fe5bda9_0_194"/>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g3178fe5bda9_0_194"/>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g3178fe5bda9_0_194"/>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4" name="Google Shape;44;g3178fe5bda9_0_19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3178fe5bda9_0_20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7" name="Google Shape;47;g3178fe5bda9_0_20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g3178fe5bda9_0_203"/>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3178fe5bda9_0_203"/>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1" name="Google Shape;51;g3178fe5bda9_0_20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3178fe5bda9_0_16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g3178fe5bda9_0_16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12" name="Google Shape;12;g3178fe5bda9_0_16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6"/>
        <p:cNvGrpSpPr/>
        <p:nvPr/>
      </p:nvGrpSpPr>
      <p:grpSpPr>
        <a:xfrm>
          <a:off x="0" y="0"/>
          <a:ext cx="0" cy="0"/>
          <a:chOff x="0" y="0"/>
          <a:chExt cx="0" cy="0"/>
        </a:xfrm>
      </p:grpSpPr>
      <p:sp>
        <p:nvSpPr>
          <p:cNvPr id="77" name="Google Shape;77;g3178fe5bda9_0_58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8" name="Google Shape;78;g3178fe5bda9_0_587"/>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79" name="Google Shape;79;g3178fe5bda9_0_58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hyperlink" Target="https://www.courts.ca.gov/documents/Prop47FAQs.pdf" TargetMode="External"/><Relationship Id="rId3" Type="http://schemas.openxmlformats.org/officeDocument/2006/relationships/hyperlink" Target="http://www.redoio.info" TargetMode="External"/><Relationship Id="rId7" Type="http://schemas.openxmlformats.org/officeDocument/2006/relationships/hyperlink" Target="https://lao.ca.gov/ballot/2012/36_11_2012.aspx"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hyperlink" Target="https://lexlab.uclawsf.edu/2024-09-13" TargetMode="External"/><Relationship Id="rId5" Type="http://schemas.openxmlformats.org/officeDocument/2006/relationships/hyperlink" Target="https://github.com/redoio/offenses_data" TargetMode="External"/><Relationship Id="rId4" Type="http://schemas.openxmlformats.org/officeDocument/2006/relationships/hyperlink" Target="https://data.world/redoio/ca-prison-sentences" TargetMode="External"/><Relationship Id="rId9" Type="http://schemas.openxmlformats.org/officeDocument/2006/relationships/hyperlink" Target="https://da.lacounty.gov/policies/resentencing-FAQ#:~:text=Penal%20Code%20section%201172.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Google Shape;141;g3178fe5bda9_0_85"/>
          <p:cNvSpPr/>
          <p:nvPr/>
        </p:nvSpPr>
        <p:spPr>
          <a:xfrm rot="5400000">
            <a:off x="5520900" y="-1432362"/>
            <a:ext cx="1150200" cy="89349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142" name="Google Shape;142;g3178fe5bda9_0_85"/>
          <p:cNvSpPr txBox="1">
            <a:spLocks noGrp="1"/>
          </p:cNvSpPr>
          <p:nvPr>
            <p:ph type="ctrTitle" idx="4294967295"/>
          </p:nvPr>
        </p:nvSpPr>
        <p:spPr>
          <a:xfrm>
            <a:off x="1413000" y="698975"/>
            <a:ext cx="9366000" cy="13563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5400"/>
              <a:buFont typeface="Calibri"/>
              <a:buNone/>
            </a:pPr>
            <a:r>
              <a:rPr lang="en-US" sz="4400">
                <a:latin typeface="Sora Medium"/>
                <a:ea typeface="Sora Medium"/>
                <a:cs typeface="Sora Medium"/>
                <a:sym typeface="Sora Medium"/>
              </a:rPr>
              <a:t>Criminal Justice Challenge Brief</a:t>
            </a:r>
            <a:endParaRPr sz="4400">
              <a:latin typeface="Sora"/>
              <a:ea typeface="Sora"/>
              <a:cs typeface="Sora"/>
              <a:sym typeface="Sora"/>
            </a:endParaRPr>
          </a:p>
        </p:txBody>
      </p:sp>
      <p:sp>
        <p:nvSpPr>
          <p:cNvPr id="143" name="Google Shape;143;g3178fe5bda9_0_85"/>
          <p:cNvSpPr txBox="1">
            <a:spLocks noGrp="1"/>
          </p:cNvSpPr>
          <p:nvPr>
            <p:ph type="subTitle" idx="4294967295"/>
          </p:nvPr>
        </p:nvSpPr>
        <p:spPr>
          <a:xfrm>
            <a:off x="2152200" y="1834275"/>
            <a:ext cx="7887600" cy="6162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90000"/>
              </a:lnSpc>
              <a:spcBef>
                <a:spcPts val="0"/>
              </a:spcBef>
              <a:spcAft>
                <a:spcPts val="1600"/>
              </a:spcAft>
              <a:buClr>
                <a:srgbClr val="FFFFFF"/>
              </a:buClr>
              <a:buSzPct val="77419"/>
              <a:buNone/>
            </a:pPr>
            <a:r>
              <a:rPr lang="en-US" sz="3100">
                <a:solidFill>
                  <a:srgbClr val="434343"/>
                </a:solidFill>
                <a:latin typeface="Sora"/>
                <a:ea typeface="Sora"/>
                <a:cs typeface="Sora"/>
                <a:sym typeface="Sora"/>
              </a:rPr>
              <a:t>Fall 2024 MIT Policy Hackathon</a:t>
            </a:r>
            <a:br>
              <a:rPr lang="en-US" sz="3100">
                <a:solidFill>
                  <a:srgbClr val="434343"/>
                </a:solidFill>
                <a:latin typeface="Sora"/>
                <a:ea typeface="Sora"/>
                <a:cs typeface="Sora"/>
                <a:sym typeface="Sora"/>
              </a:rPr>
            </a:br>
            <a:endParaRPr sz="3100">
              <a:solidFill>
                <a:srgbClr val="434343"/>
              </a:solidFill>
              <a:latin typeface="Sora"/>
              <a:ea typeface="Sora"/>
              <a:cs typeface="Sora"/>
              <a:sym typeface="Sora"/>
            </a:endParaRPr>
          </a:p>
        </p:txBody>
      </p:sp>
      <p:sp>
        <p:nvSpPr>
          <p:cNvPr id="144" name="Google Shape;144;g3178fe5bda9_0_85"/>
          <p:cNvSpPr txBox="1"/>
          <p:nvPr/>
        </p:nvSpPr>
        <p:spPr>
          <a:xfrm>
            <a:off x="2209175" y="2522888"/>
            <a:ext cx="7887600" cy="1057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100">
                <a:solidFill>
                  <a:srgbClr val="434343"/>
                </a:solidFill>
                <a:latin typeface="Sora"/>
                <a:ea typeface="Sora"/>
                <a:cs typeface="Sora"/>
                <a:sym typeface="Sora"/>
              </a:rPr>
              <a:t>Leveraging Data Science to Augment Judicial Decision-Making in Resentencing for High-Stakes and High-Risk Cases</a:t>
            </a:r>
            <a:endParaRPr sz="1100">
              <a:solidFill>
                <a:srgbClr val="434343"/>
              </a:solidFill>
              <a:latin typeface="Sora"/>
              <a:ea typeface="Sora"/>
              <a:cs typeface="Sora"/>
              <a:sym typeface="Sora"/>
            </a:endParaRPr>
          </a:p>
        </p:txBody>
      </p:sp>
      <p:sp>
        <p:nvSpPr>
          <p:cNvPr id="145" name="Google Shape;145;g3178fe5bda9_0_85"/>
          <p:cNvSpPr/>
          <p:nvPr/>
        </p:nvSpPr>
        <p:spPr>
          <a:xfrm rot="-5400000">
            <a:off x="5839550" y="512850"/>
            <a:ext cx="498300" cy="12192000"/>
          </a:xfrm>
          <a:prstGeom prst="rect">
            <a:avLst/>
          </a:prstGeom>
          <a:solidFill>
            <a:srgbClr val="0C343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146" name="Google Shape;146;g3178fe5bda9_0_85"/>
          <p:cNvSpPr/>
          <p:nvPr/>
        </p:nvSpPr>
        <p:spPr>
          <a:xfrm rot="-5400000">
            <a:off x="5916350" y="119355"/>
            <a:ext cx="344700" cy="12192000"/>
          </a:xfrm>
          <a:prstGeom prst="rect">
            <a:avLst/>
          </a:prstGeom>
          <a:solidFill>
            <a:srgbClr val="134F5C"/>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147" name="Google Shape;147;g3178fe5bda9_0_85"/>
          <p:cNvSpPr/>
          <p:nvPr/>
        </p:nvSpPr>
        <p:spPr>
          <a:xfrm rot="-5400000">
            <a:off x="5973950" y="-167632"/>
            <a:ext cx="229500" cy="12192000"/>
          </a:xfrm>
          <a:prstGeom prst="rect">
            <a:avLst/>
          </a:prstGeom>
          <a:solidFill>
            <a:srgbClr val="45818E"/>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148" name="Google Shape;148;g3178fe5bda9_0_85"/>
          <p:cNvSpPr/>
          <p:nvPr/>
        </p:nvSpPr>
        <p:spPr>
          <a:xfrm rot="-5400000">
            <a:off x="6013400" y="-357698"/>
            <a:ext cx="150600" cy="12192000"/>
          </a:xfrm>
          <a:prstGeom prst="rect">
            <a:avLst/>
          </a:prstGeom>
          <a:solidFill>
            <a:srgbClr val="76A5A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149" name="Google Shape;149;g3178fe5bda9_0_85"/>
          <p:cNvSpPr/>
          <p:nvPr/>
        </p:nvSpPr>
        <p:spPr>
          <a:xfrm rot="-5400000">
            <a:off x="5973950" y="-547956"/>
            <a:ext cx="229500" cy="12192000"/>
          </a:xfrm>
          <a:prstGeom prst="rect">
            <a:avLst/>
          </a:prstGeom>
          <a:solidFill>
            <a:srgbClr val="A2C4C9"/>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150" name="Google Shape;150;g3178fe5bda9_0_85"/>
          <p:cNvSpPr/>
          <p:nvPr/>
        </p:nvSpPr>
        <p:spPr>
          <a:xfrm rot="-5400000">
            <a:off x="6017000" y="-639629"/>
            <a:ext cx="143400" cy="12192000"/>
          </a:xfrm>
          <a:prstGeom prst="rect">
            <a:avLst/>
          </a:prstGeom>
          <a:solidFill>
            <a:srgbClr val="D0E0E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pic>
        <p:nvPicPr>
          <p:cNvPr id="151" name="Google Shape;151;g3178fe5bda9_0_85"/>
          <p:cNvPicPr preferRelativeResize="0"/>
          <p:nvPr/>
        </p:nvPicPr>
        <p:blipFill>
          <a:blip r:embed="rId3">
            <a:alphaModFix/>
          </a:blip>
          <a:stretch>
            <a:fillRect/>
          </a:stretch>
        </p:blipFill>
        <p:spPr>
          <a:xfrm>
            <a:off x="6196038" y="3714350"/>
            <a:ext cx="1614773" cy="1614800"/>
          </a:xfrm>
          <a:prstGeom prst="rect">
            <a:avLst/>
          </a:prstGeom>
          <a:noFill/>
          <a:ln>
            <a:noFill/>
          </a:ln>
        </p:spPr>
      </p:pic>
      <p:pic>
        <p:nvPicPr>
          <p:cNvPr id="152" name="Google Shape;152;g3178fe5bda9_0_85"/>
          <p:cNvPicPr preferRelativeResize="0"/>
          <p:nvPr/>
        </p:nvPicPr>
        <p:blipFill>
          <a:blip r:embed="rId4">
            <a:alphaModFix/>
          </a:blip>
          <a:stretch>
            <a:fillRect/>
          </a:stretch>
        </p:blipFill>
        <p:spPr>
          <a:xfrm>
            <a:off x="4372625" y="3968688"/>
            <a:ext cx="1409999" cy="1057500"/>
          </a:xfrm>
          <a:prstGeom prst="rect">
            <a:avLst/>
          </a:prstGeom>
          <a:noFill/>
          <a:ln>
            <a:noFill/>
          </a:ln>
        </p:spPr>
      </p:pic>
      <p:sp>
        <p:nvSpPr>
          <p:cNvPr id="153" name="Google Shape;153;g3178fe5bda9_0_85"/>
          <p:cNvSpPr/>
          <p:nvPr/>
        </p:nvSpPr>
        <p:spPr>
          <a:xfrm>
            <a:off x="5888400" y="4308300"/>
            <a:ext cx="415200" cy="426900"/>
          </a:xfrm>
          <a:prstGeom prst="mathMultiply">
            <a:avLst>
              <a:gd name="adj1" fmla="val 23520"/>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g315333cc915_0_21"/>
          <p:cNvPicPr preferRelativeResize="0"/>
          <p:nvPr/>
        </p:nvPicPr>
        <p:blipFill>
          <a:blip r:embed="rId3">
            <a:alphaModFix/>
          </a:blip>
          <a:stretch>
            <a:fillRect/>
          </a:stretch>
        </p:blipFill>
        <p:spPr>
          <a:xfrm>
            <a:off x="3902533" y="1243200"/>
            <a:ext cx="7964167" cy="4682399"/>
          </a:xfrm>
          <a:prstGeom prst="rect">
            <a:avLst/>
          </a:prstGeom>
          <a:noFill/>
          <a:ln>
            <a:noFill/>
          </a:ln>
        </p:spPr>
      </p:pic>
      <p:cxnSp>
        <p:nvCxnSpPr>
          <p:cNvPr id="320" name="Google Shape;320;g315333cc915_0_21"/>
          <p:cNvCxnSpPr/>
          <p:nvPr/>
        </p:nvCxnSpPr>
        <p:spPr>
          <a:xfrm>
            <a:off x="2899800" y="2524244"/>
            <a:ext cx="610800" cy="0"/>
          </a:xfrm>
          <a:prstGeom prst="straightConnector1">
            <a:avLst/>
          </a:prstGeom>
          <a:noFill/>
          <a:ln w="9525" cap="flat" cmpd="sng">
            <a:solidFill>
              <a:schemeClr val="dk2"/>
            </a:solidFill>
            <a:prstDash val="solid"/>
            <a:round/>
            <a:headEnd type="none" w="med" len="med"/>
            <a:tailEnd type="triangle" w="med" len="med"/>
          </a:ln>
        </p:spPr>
      </p:cxnSp>
      <p:cxnSp>
        <p:nvCxnSpPr>
          <p:cNvPr id="321" name="Google Shape;321;g315333cc915_0_21"/>
          <p:cNvCxnSpPr/>
          <p:nvPr/>
        </p:nvCxnSpPr>
        <p:spPr>
          <a:xfrm>
            <a:off x="2899800" y="5418948"/>
            <a:ext cx="610800" cy="0"/>
          </a:xfrm>
          <a:prstGeom prst="straightConnector1">
            <a:avLst/>
          </a:prstGeom>
          <a:noFill/>
          <a:ln w="9525" cap="flat" cmpd="sng">
            <a:solidFill>
              <a:schemeClr val="dk2"/>
            </a:solidFill>
            <a:prstDash val="solid"/>
            <a:round/>
            <a:headEnd type="none" w="med" len="med"/>
            <a:tailEnd type="triangle" w="med" len="med"/>
          </a:ln>
        </p:spPr>
      </p:cxnSp>
      <p:sp>
        <p:nvSpPr>
          <p:cNvPr id="322" name="Google Shape;322;g315333cc915_0_21"/>
          <p:cNvSpPr txBox="1"/>
          <p:nvPr/>
        </p:nvSpPr>
        <p:spPr>
          <a:xfrm>
            <a:off x="547367" y="2041733"/>
            <a:ext cx="2504700" cy="1518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700">
                <a:solidFill>
                  <a:srgbClr val="434343"/>
                </a:solidFill>
                <a:latin typeface="Sora"/>
                <a:ea typeface="Sora"/>
                <a:cs typeface="Sora"/>
                <a:sym typeface="Sora"/>
              </a:rPr>
              <a:t>3.  Description of the query, mapping to input data columns</a:t>
            </a:r>
            <a:endParaRPr sz="1700">
              <a:solidFill>
                <a:srgbClr val="434343"/>
              </a:solidFill>
              <a:latin typeface="Sora"/>
              <a:ea typeface="Sora"/>
              <a:cs typeface="Sora"/>
              <a:sym typeface="Sora"/>
            </a:endParaRPr>
          </a:p>
        </p:txBody>
      </p:sp>
      <p:sp>
        <p:nvSpPr>
          <p:cNvPr id="323" name="Google Shape;323;g315333cc915_0_21"/>
          <p:cNvSpPr txBox="1"/>
          <p:nvPr/>
        </p:nvSpPr>
        <p:spPr>
          <a:xfrm>
            <a:off x="645100" y="4912300"/>
            <a:ext cx="2254800" cy="10131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700">
                <a:solidFill>
                  <a:srgbClr val="434343"/>
                </a:solidFill>
                <a:latin typeface="Sora"/>
                <a:ea typeface="Sora"/>
                <a:cs typeface="Sora"/>
                <a:sym typeface="Sora"/>
              </a:rPr>
              <a:t>4. Return results</a:t>
            </a:r>
            <a:endParaRPr sz="1700">
              <a:solidFill>
                <a:srgbClr val="434343"/>
              </a:solidFill>
              <a:latin typeface="Sora"/>
              <a:ea typeface="Sora"/>
              <a:cs typeface="Sora"/>
              <a:sym typeface="Sora"/>
            </a:endParaRPr>
          </a:p>
        </p:txBody>
      </p:sp>
      <p:sp>
        <p:nvSpPr>
          <p:cNvPr id="324" name="Google Shape;324;g315333cc915_0_21"/>
          <p:cNvSpPr/>
          <p:nvPr/>
        </p:nvSpPr>
        <p:spPr>
          <a:xfrm rot="5400000">
            <a:off x="5725100" y="-5357325"/>
            <a:ext cx="737700" cy="121815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325" name="Google Shape;325;g315333cc915_0_21"/>
          <p:cNvSpPr txBox="1"/>
          <p:nvPr/>
        </p:nvSpPr>
        <p:spPr>
          <a:xfrm>
            <a:off x="13500" y="513975"/>
            <a:ext cx="12171300" cy="494400"/>
          </a:xfrm>
          <a:prstGeom prst="rect">
            <a:avLst/>
          </a:prstGeom>
          <a:noFill/>
          <a:ln>
            <a:noFill/>
          </a:ln>
        </p:spPr>
        <p:txBody>
          <a:bodyPr spcFirstLastPara="1" wrap="square" lIns="121900" tIns="121900" rIns="121900" bIns="121900" anchor="ctr" anchorCtr="0">
            <a:noAutofit/>
          </a:bodyPr>
          <a:lstStyle/>
          <a:p>
            <a:pPr marL="0" lvl="0" indent="0" algn="ctr" rtl="0">
              <a:lnSpc>
                <a:spcPct val="80000"/>
              </a:lnSpc>
              <a:spcBef>
                <a:spcPts val="0"/>
              </a:spcBef>
              <a:spcAft>
                <a:spcPts val="0"/>
              </a:spcAft>
              <a:buNone/>
            </a:pPr>
            <a:r>
              <a:rPr lang="en-US" sz="4000">
                <a:solidFill>
                  <a:srgbClr val="434343"/>
                </a:solidFill>
                <a:latin typeface="Sora Medium"/>
                <a:ea typeface="Sora Medium"/>
                <a:cs typeface="Sora Medium"/>
                <a:sym typeface="Sora Medium"/>
              </a:rPr>
              <a:t>Potential Contribution</a:t>
            </a:r>
            <a:endParaRPr sz="4000">
              <a:solidFill>
                <a:srgbClr val="434343"/>
              </a:solidFill>
              <a:latin typeface="Sora Medium"/>
              <a:ea typeface="Sora Medium"/>
              <a:cs typeface="Sora Medium"/>
              <a:sym typeface="Sora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g3178fe5bda9_0_671"/>
          <p:cNvPicPr preferRelativeResize="0"/>
          <p:nvPr/>
        </p:nvPicPr>
        <p:blipFill>
          <a:blip r:embed="rId3">
            <a:alphaModFix/>
          </a:blip>
          <a:stretch>
            <a:fillRect/>
          </a:stretch>
        </p:blipFill>
        <p:spPr>
          <a:xfrm>
            <a:off x="7443675" y="2434202"/>
            <a:ext cx="4114575" cy="1251575"/>
          </a:xfrm>
          <a:prstGeom prst="rect">
            <a:avLst/>
          </a:prstGeom>
          <a:noFill/>
          <a:ln w="19050" cap="flat" cmpd="sng">
            <a:solidFill>
              <a:srgbClr val="EFEFEF"/>
            </a:solidFill>
            <a:prstDash val="solid"/>
            <a:round/>
            <a:headEnd type="none" w="sm" len="sm"/>
            <a:tailEnd type="none" w="sm" len="sm"/>
          </a:ln>
        </p:spPr>
      </p:pic>
      <p:pic>
        <p:nvPicPr>
          <p:cNvPr id="331" name="Google Shape;331;g3178fe5bda9_0_671"/>
          <p:cNvPicPr preferRelativeResize="0"/>
          <p:nvPr/>
        </p:nvPicPr>
        <p:blipFill rotWithShape="1">
          <a:blip r:embed="rId4">
            <a:alphaModFix/>
          </a:blip>
          <a:srcRect l="3175" t="2143"/>
          <a:stretch/>
        </p:blipFill>
        <p:spPr>
          <a:xfrm>
            <a:off x="3521883" y="1364067"/>
            <a:ext cx="3512867" cy="2321700"/>
          </a:xfrm>
          <a:prstGeom prst="rect">
            <a:avLst/>
          </a:prstGeom>
          <a:noFill/>
          <a:ln>
            <a:noFill/>
          </a:ln>
        </p:spPr>
      </p:pic>
      <p:sp>
        <p:nvSpPr>
          <p:cNvPr id="332" name="Google Shape;332;g3178fe5bda9_0_671"/>
          <p:cNvSpPr txBox="1"/>
          <p:nvPr/>
        </p:nvSpPr>
        <p:spPr>
          <a:xfrm>
            <a:off x="498550" y="4344800"/>
            <a:ext cx="10918800" cy="1675500"/>
          </a:xfrm>
          <a:prstGeom prst="rect">
            <a:avLst/>
          </a:prstGeom>
          <a:noFill/>
          <a:ln>
            <a:noFill/>
          </a:ln>
        </p:spPr>
        <p:txBody>
          <a:bodyPr spcFirstLastPara="1" wrap="square" lIns="121900" tIns="121900" rIns="121900" bIns="121900" anchor="ctr" anchorCtr="0">
            <a:noAutofit/>
          </a:bodyPr>
          <a:lstStyle/>
          <a:p>
            <a:pPr marL="609600" lvl="0" indent="-412750" algn="l" rtl="0">
              <a:spcBef>
                <a:spcPts val="0"/>
              </a:spcBef>
              <a:spcAft>
                <a:spcPts val="0"/>
              </a:spcAft>
              <a:buClr>
                <a:srgbClr val="434343"/>
              </a:buClr>
              <a:buSzPts val="1700"/>
              <a:buFont typeface="Sora"/>
              <a:buChar char="●"/>
            </a:pPr>
            <a:r>
              <a:rPr lang="en-US" sz="1800">
                <a:solidFill>
                  <a:srgbClr val="434343"/>
                </a:solidFill>
                <a:latin typeface="Sora"/>
                <a:ea typeface="Sora"/>
                <a:cs typeface="Sora"/>
                <a:sym typeface="Sora"/>
              </a:rPr>
              <a:t>Roughly 95,000 individual records obtained via public records requests to the state</a:t>
            </a:r>
            <a:endParaRPr sz="1800">
              <a:solidFill>
                <a:srgbClr val="434343"/>
              </a:solidFill>
              <a:latin typeface="Sora"/>
              <a:ea typeface="Sora"/>
              <a:cs typeface="Sora"/>
              <a:sym typeface="Sora"/>
            </a:endParaRPr>
          </a:p>
          <a:p>
            <a:pPr marL="609600" lvl="0" indent="-419100" algn="l" rtl="0">
              <a:spcBef>
                <a:spcPts val="0"/>
              </a:spcBef>
              <a:spcAft>
                <a:spcPts val="0"/>
              </a:spcAft>
              <a:buClr>
                <a:srgbClr val="434343"/>
              </a:buClr>
              <a:buSzPts val="1800"/>
              <a:buFont typeface="Sora"/>
              <a:buChar char="●"/>
            </a:pPr>
            <a:r>
              <a:rPr lang="en-US" sz="1800">
                <a:solidFill>
                  <a:srgbClr val="434343"/>
                </a:solidFill>
                <a:latin typeface="Sora"/>
                <a:ea typeface="Sora"/>
                <a:cs typeface="Sora"/>
                <a:sym typeface="Sora"/>
              </a:rPr>
              <a:t>3 tables joined with CDCR IDs, 75 variables in total </a:t>
            </a:r>
            <a:endParaRPr sz="1800">
              <a:solidFill>
                <a:srgbClr val="434343"/>
              </a:solidFill>
              <a:latin typeface="Sora"/>
              <a:ea typeface="Sora"/>
              <a:cs typeface="Sora"/>
              <a:sym typeface="Sora"/>
            </a:endParaRPr>
          </a:p>
          <a:p>
            <a:pPr marL="609600" lvl="0" indent="-419100" algn="l" rtl="0">
              <a:spcBef>
                <a:spcPts val="0"/>
              </a:spcBef>
              <a:spcAft>
                <a:spcPts val="0"/>
              </a:spcAft>
              <a:buClr>
                <a:srgbClr val="434343"/>
              </a:buClr>
              <a:buSzPts val="1800"/>
              <a:buFont typeface="Sora"/>
              <a:buChar char="●"/>
            </a:pPr>
            <a:r>
              <a:rPr lang="en-US" sz="1800">
                <a:solidFill>
                  <a:srgbClr val="434343"/>
                </a:solidFill>
                <a:latin typeface="Sora"/>
                <a:ea typeface="Sora"/>
                <a:cs typeface="Sora"/>
                <a:sym typeface="Sora"/>
              </a:rPr>
              <a:t>De-identified using md5 hash algorithm </a:t>
            </a:r>
            <a:endParaRPr sz="1800">
              <a:solidFill>
                <a:srgbClr val="434343"/>
              </a:solidFill>
              <a:latin typeface="Sora"/>
              <a:ea typeface="Sora"/>
              <a:cs typeface="Sora"/>
              <a:sym typeface="Sora"/>
            </a:endParaRPr>
          </a:p>
          <a:p>
            <a:pPr marL="0" lvl="0" indent="609600" algn="l" rtl="0">
              <a:spcBef>
                <a:spcPts val="0"/>
              </a:spcBef>
              <a:spcAft>
                <a:spcPts val="0"/>
              </a:spcAft>
              <a:buNone/>
            </a:pPr>
            <a:r>
              <a:rPr lang="en-US" sz="1800">
                <a:solidFill>
                  <a:srgbClr val="434343"/>
                </a:solidFill>
                <a:latin typeface="Sora"/>
                <a:ea typeface="Sora"/>
                <a:cs typeface="Sora"/>
                <a:sym typeface="Sora"/>
              </a:rPr>
              <a:t>(CDCR ID + protected seed value) = unique md5 hash</a:t>
            </a:r>
            <a:endParaRPr sz="1800">
              <a:solidFill>
                <a:srgbClr val="434343"/>
              </a:solidFill>
              <a:latin typeface="Sora"/>
              <a:ea typeface="Sora"/>
              <a:cs typeface="Sora"/>
              <a:sym typeface="Sora"/>
            </a:endParaRPr>
          </a:p>
        </p:txBody>
      </p:sp>
      <p:sp>
        <p:nvSpPr>
          <p:cNvPr id="333" name="Google Shape;333;g3178fe5bda9_0_671"/>
          <p:cNvSpPr/>
          <p:nvPr/>
        </p:nvSpPr>
        <p:spPr>
          <a:xfrm>
            <a:off x="498550" y="1632700"/>
            <a:ext cx="1884600" cy="540900"/>
          </a:xfrm>
          <a:prstGeom prst="roundRect">
            <a:avLst>
              <a:gd name="adj" fmla="val 16667"/>
            </a:avLst>
          </a:prstGeom>
          <a:solidFill>
            <a:srgbClr val="43434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334" name="Google Shape;334;g3178fe5bda9_0_671"/>
          <p:cNvSpPr txBox="1"/>
          <p:nvPr/>
        </p:nvSpPr>
        <p:spPr>
          <a:xfrm>
            <a:off x="498553" y="1632700"/>
            <a:ext cx="1884600" cy="5409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300">
                <a:solidFill>
                  <a:schemeClr val="lt1"/>
                </a:solidFill>
                <a:latin typeface="Sora"/>
                <a:ea typeface="Sora"/>
                <a:cs typeface="Sora"/>
                <a:sym typeface="Sora"/>
              </a:rPr>
              <a:t>   GitHub</a:t>
            </a:r>
            <a:endParaRPr sz="2300">
              <a:solidFill>
                <a:schemeClr val="lt1"/>
              </a:solidFill>
              <a:latin typeface="Sora"/>
              <a:ea typeface="Sora"/>
              <a:cs typeface="Sora"/>
              <a:sym typeface="Sora"/>
            </a:endParaRPr>
          </a:p>
        </p:txBody>
      </p:sp>
      <p:pic>
        <p:nvPicPr>
          <p:cNvPr id="335" name="Google Shape;335;g3178fe5bda9_0_671"/>
          <p:cNvPicPr preferRelativeResize="0"/>
          <p:nvPr/>
        </p:nvPicPr>
        <p:blipFill rotWithShape="1">
          <a:blip r:embed="rId5">
            <a:alphaModFix/>
          </a:blip>
          <a:srcRect l="1536"/>
          <a:stretch/>
        </p:blipFill>
        <p:spPr>
          <a:xfrm>
            <a:off x="498550" y="2512975"/>
            <a:ext cx="5152200" cy="1675500"/>
          </a:xfrm>
          <a:prstGeom prst="rect">
            <a:avLst/>
          </a:prstGeom>
          <a:noFill/>
          <a:ln w="19050" cap="flat" cmpd="sng">
            <a:solidFill>
              <a:srgbClr val="D9D9D9"/>
            </a:solidFill>
            <a:prstDash val="solid"/>
            <a:round/>
            <a:headEnd type="none" w="sm" len="sm"/>
            <a:tailEnd type="none" w="sm" len="sm"/>
          </a:ln>
        </p:spPr>
      </p:pic>
      <p:sp>
        <p:nvSpPr>
          <p:cNvPr id="336" name="Google Shape;336;g3178fe5bda9_0_671"/>
          <p:cNvSpPr/>
          <p:nvPr/>
        </p:nvSpPr>
        <p:spPr>
          <a:xfrm>
            <a:off x="9068850" y="1742093"/>
            <a:ext cx="2489400" cy="540900"/>
          </a:xfrm>
          <a:prstGeom prst="roundRect">
            <a:avLst>
              <a:gd name="adj" fmla="val 16667"/>
            </a:avLst>
          </a:prstGeom>
          <a:solidFill>
            <a:srgbClr val="43434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pic>
        <p:nvPicPr>
          <p:cNvPr id="337" name="Google Shape;337;g3178fe5bda9_0_671"/>
          <p:cNvPicPr preferRelativeResize="0"/>
          <p:nvPr/>
        </p:nvPicPr>
        <p:blipFill>
          <a:blip r:embed="rId6">
            <a:alphaModFix/>
          </a:blip>
          <a:stretch>
            <a:fillRect/>
          </a:stretch>
        </p:blipFill>
        <p:spPr>
          <a:xfrm>
            <a:off x="9158648" y="1728600"/>
            <a:ext cx="2215821" cy="540812"/>
          </a:xfrm>
          <a:prstGeom prst="rect">
            <a:avLst/>
          </a:prstGeom>
          <a:noFill/>
          <a:ln>
            <a:noFill/>
          </a:ln>
        </p:spPr>
      </p:pic>
      <p:sp>
        <p:nvSpPr>
          <p:cNvPr id="338" name="Google Shape;338;g3178fe5bda9_0_671"/>
          <p:cNvSpPr/>
          <p:nvPr/>
        </p:nvSpPr>
        <p:spPr>
          <a:xfrm rot="5400000">
            <a:off x="5725100" y="-5357325"/>
            <a:ext cx="737700" cy="121815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339" name="Google Shape;339;g3178fe5bda9_0_671"/>
          <p:cNvSpPr txBox="1"/>
          <p:nvPr/>
        </p:nvSpPr>
        <p:spPr>
          <a:xfrm>
            <a:off x="3200" y="490250"/>
            <a:ext cx="12181500" cy="5409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4000">
                <a:solidFill>
                  <a:srgbClr val="434343"/>
                </a:solidFill>
                <a:latin typeface="Sora Medium"/>
                <a:ea typeface="Sora Medium"/>
                <a:cs typeface="Sora Medium"/>
                <a:sym typeface="Sora Medium"/>
              </a:rPr>
              <a:t>Datasets</a:t>
            </a:r>
            <a:endParaRPr sz="4000">
              <a:solidFill>
                <a:srgbClr val="434343"/>
              </a:solidFill>
              <a:latin typeface="Sora Medium"/>
              <a:ea typeface="Sora Medium"/>
              <a:cs typeface="Sora Medium"/>
              <a:sym typeface="Sora Medium"/>
            </a:endParaRPr>
          </a:p>
        </p:txBody>
      </p:sp>
      <p:pic>
        <p:nvPicPr>
          <p:cNvPr id="340" name="Google Shape;340;g3178fe5bda9_0_671"/>
          <p:cNvPicPr preferRelativeResize="0"/>
          <p:nvPr/>
        </p:nvPicPr>
        <p:blipFill>
          <a:blip r:embed="rId7">
            <a:alphaModFix/>
          </a:blip>
          <a:stretch>
            <a:fillRect/>
          </a:stretch>
        </p:blipFill>
        <p:spPr>
          <a:xfrm>
            <a:off x="592500" y="1724245"/>
            <a:ext cx="357827" cy="3578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3178fe5bda9_0_750"/>
          <p:cNvSpPr txBox="1"/>
          <p:nvPr/>
        </p:nvSpPr>
        <p:spPr>
          <a:xfrm>
            <a:off x="520350" y="1581458"/>
            <a:ext cx="11151300" cy="4048200"/>
          </a:xfrm>
          <a:prstGeom prst="rect">
            <a:avLst/>
          </a:prstGeom>
          <a:noFill/>
          <a:ln>
            <a:noFill/>
          </a:ln>
        </p:spPr>
        <p:txBody>
          <a:bodyPr spcFirstLastPara="1" wrap="square" lIns="121900" tIns="121900" rIns="121900" bIns="121900" anchor="t" anchorCtr="0">
            <a:spAutoFit/>
          </a:bodyPr>
          <a:lstStyle/>
          <a:p>
            <a:pPr marL="609600" lvl="0" indent="-425450" algn="l" rtl="0">
              <a:spcBef>
                <a:spcPts val="0"/>
              </a:spcBef>
              <a:spcAft>
                <a:spcPts val="0"/>
              </a:spcAft>
              <a:buSzPts val="1900"/>
              <a:buFont typeface="Sora"/>
              <a:buAutoNum type="arabicPeriod"/>
            </a:pPr>
            <a:r>
              <a:rPr lang="en-US" sz="1900">
                <a:solidFill>
                  <a:schemeClr val="dk1"/>
                </a:solidFill>
                <a:latin typeface="Sora"/>
                <a:ea typeface="Sora"/>
                <a:cs typeface="Sora"/>
                <a:sym typeface="Sora"/>
              </a:rPr>
              <a:t>Redo.io:</a:t>
            </a:r>
            <a:endParaRPr sz="1900">
              <a:solidFill>
                <a:schemeClr val="dk1"/>
              </a:solidFill>
              <a:latin typeface="Sora"/>
              <a:ea typeface="Sora"/>
              <a:cs typeface="Sora"/>
              <a:sym typeface="Sora"/>
            </a:endParaRPr>
          </a:p>
          <a:p>
            <a:pPr marL="1219200" lvl="1" indent="-425450" algn="l" rtl="0">
              <a:spcBef>
                <a:spcPts val="0"/>
              </a:spcBef>
              <a:spcAft>
                <a:spcPts val="0"/>
              </a:spcAft>
              <a:buSzPts val="1900"/>
              <a:buFont typeface="Sora"/>
              <a:buAutoNum type="alphaLcPeriod"/>
            </a:pPr>
            <a:r>
              <a:rPr lang="en-US" sz="1900">
                <a:solidFill>
                  <a:schemeClr val="dk1"/>
                </a:solidFill>
                <a:latin typeface="Sora"/>
                <a:ea typeface="Sora"/>
                <a:cs typeface="Sora"/>
                <a:sym typeface="Sora"/>
              </a:rPr>
              <a:t>Website: </a:t>
            </a:r>
            <a:r>
              <a:rPr lang="en-US" sz="1900" u="sng">
                <a:solidFill>
                  <a:schemeClr val="hlink"/>
                </a:solidFill>
                <a:latin typeface="Sora"/>
                <a:ea typeface="Sora"/>
                <a:cs typeface="Sora"/>
                <a:sym typeface="Sora"/>
                <a:hlinkClick r:id="rId3"/>
              </a:rPr>
              <a:t>www.redoio.info</a:t>
            </a:r>
            <a:r>
              <a:rPr lang="en-US" sz="1900">
                <a:solidFill>
                  <a:schemeClr val="dk1"/>
                </a:solidFill>
                <a:latin typeface="Sora"/>
                <a:ea typeface="Sora"/>
                <a:cs typeface="Sora"/>
                <a:sym typeface="Sora"/>
              </a:rPr>
              <a:t>  </a:t>
            </a:r>
            <a:endParaRPr sz="1900">
              <a:solidFill>
                <a:schemeClr val="dk1"/>
              </a:solidFill>
              <a:latin typeface="Sora"/>
              <a:ea typeface="Sora"/>
              <a:cs typeface="Sora"/>
              <a:sym typeface="Sora"/>
            </a:endParaRPr>
          </a:p>
          <a:p>
            <a:pPr marL="1219200" lvl="1" indent="-425450" algn="l" rtl="0">
              <a:spcBef>
                <a:spcPts val="0"/>
              </a:spcBef>
              <a:spcAft>
                <a:spcPts val="0"/>
              </a:spcAft>
              <a:buSzPts val="1900"/>
              <a:buFont typeface="Sora"/>
              <a:buAutoNum type="alphaLcPeriod"/>
            </a:pPr>
            <a:r>
              <a:rPr lang="en-US" sz="1900">
                <a:solidFill>
                  <a:schemeClr val="dk1"/>
                </a:solidFill>
                <a:latin typeface="Sora"/>
                <a:ea typeface="Sora"/>
                <a:cs typeface="Sora"/>
                <a:sym typeface="Sora"/>
              </a:rPr>
              <a:t>Open databases on prison population sentences:</a:t>
            </a:r>
            <a:r>
              <a:rPr lang="en-US" sz="1900">
                <a:solidFill>
                  <a:schemeClr val="dk1"/>
                </a:solidFill>
                <a:uFill>
                  <a:noFill/>
                </a:uFill>
                <a:latin typeface="Sora"/>
                <a:ea typeface="Sora"/>
                <a:cs typeface="Sora"/>
                <a:sym typeface="Sora"/>
                <a:hlinkClick r:id="rId4">
                  <a:extLst>
                    <a:ext uri="{A12FA001-AC4F-418D-AE19-62706E023703}">
                      <ahyp:hlinkClr xmlns:ahyp="http://schemas.microsoft.com/office/drawing/2018/hyperlinkcolor" val="tx"/>
                    </a:ext>
                  </a:extLst>
                </a:hlinkClick>
              </a:rPr>
              <a:t> </a:t>
            </a:r>
            <a:r>
              <a:rPr lang="en-US" sz="1900" u="sng">
                <a:solidFill>
                  <a:schemeClr val="hlink"/>
                </a:solidFill>
                <a:latin typeface="Sora"/>
                <a:ea typeface="Sora"/>
                <a:cs typeface="Sora"/>
                <a:sym typeface="Sora"/>
                <a:hlinkClick r:id="rId4"/>
              </a:rPr>
              <a:t>https://data.world/redoio/ca-prison-sentences</a:t>
            </a:r>
            <a:r>
              <a:rPr lang="en-US" sz="1900">
                <a:solidFill>
                  <a:schemeClr val="dk1"/>
                </a:solidFill>
                <a:latin typeface="Sora"/>
                <a:ea typeface="Sora"/>
                <a:cs typeface="Sora"/>
                <a:sym typeface="Sora"/>
              </a:rPr>
              <a:t>  (data.world),</a:t>
            </a:r>
            <a:r>
              <a:rPr lang="en-US" sz="1900">
                <a:solidFill>
                  <a:schemeClr val="dk1"/>
                </a:solidFill>
                <a:uFill>
                  <a:noFill/>
                </a:uFill>
                <a:latin typeface="Sora"/>
                <a:ea typeface="Sora"/>
                <a:cs typeface="Sora"/>
                <a:sym typeface="Sora"/>
                <a:hlinkClick r:id="rId5">
                  <a:extLst>
                    <a:ext uri="{A12FA001-AC4F-418D-AE19-62706E023703}">
                      <ahyp:hlinkClr xmlns:ahyp="http://schemas.microsoft.com/office/drawing/2018/hyperlinkcolor" val="tx"/>
                    </a:ext>
                  </a:extLst>
                </a:hlinkClick>
              </a:rPr>
              <a:t> </a:t>
            </a:r>
            <a:r>
              <a:rPr lang="en-US" sz="1900" u="sng">
                <a:solidFill>
                  <a:schemeClr val="hlink"/>
                </a:solidFill>
                <a:latin typeface="Sora"/>
                <a:ea typeface="Sora"/>
                <a:cs typeface="Sora"/>
                <a:sym typeface="Sora"/>
                <a:hlinkClick r:id="rId5"/>
              </a:rPr>
              <a:t>https://github.com/redoio/offenses_data</a:t>
            </a:r>
            <a:r>
              <a:rPr lang="en-US" sz="1900">
                <a:solidFill>
                  <a:schemeClr val="dk1"/>
                </a:solidFill>
                <a:latin typeface="Sora"/>
                <a:ea typeface="Sora"/>
                <a:cs typeface="Sora"/>
                <a:sym typeface="Sora"/>
              </a:rPr>
              <a:t>  (GitHub)</a:t>
            </a:r>
            <a:endParaRPr sz="1900">
              <a:solidFill>
                <a:schemeClr val="dk1"/>
              </a:solidFill>
              <a:latin typeface="Sora"/>
              <a:ea typeface="Sora"/>
              <a:cs typeface="Sora"/>
              <a:sym typeface="Sora"/>
            </a:endParaRPr>
          </a:p>
          <a:p>
            <a:pPr marL="1219200" lvl="1" indent="-425450" algn="l" rtl="0">
              <a:spcBef>
                <a:spcPts val="0"/>
              </a:spcBef>
              <a:spcAft>
                <a:spcPts val="0"/>
              </a:spcAft>
              <a:buSzPts val="1900"/>
              <a:buFont typeface="Sora"/>
              <a:buAutoNum type="alphaLcPeriod"/>
            </a:pPr>
            <a:r>
              <a:rPr lang="en-US" sz="1900">
                <a:solidFill>
                  <a:schemeClr val="dk1"/>
                </a:solidFill>
                <a:latin typeface="Sora"/>
                <a:ea typeface="Sora"/>
                <a:cs typeface="Sora"/>
                <a:sym typeface="Sora"/>
              </a:rPr>
              <a:t>LexLab startup accelerator:</a:t>
            </a:r>
            <a:r>
              <a:rPr lang="en-US" sz="1900">
                <a:solidFill>
                  <a:schemeClr val="dk1"/>
                </a:solidFill>
                <a:uFill>
                  <a:noFill/>
                </a:uFill>
                <a:latin typeface="Sora"/>
                <a:ea typeface="Sora"/>
                <a:cs typeface="Sora"/>
                <a:sym typeface="Sora"/>
                <a:hlinkClick r:id="rId6">
                  <a:extLst>
                    <a:ext uri="{A12FA001-AC4F-418D-AE19-62706E023703}">
                      <ahyp:hlinkClr xmlns:ahyp="http://schemas.microsoft.com/office/drawing/2018/hyperlinkcolor" val="tx"/>
                    </a:ext>
                  </a:extLst>
                </a:hlinkClick>
              </a:rPr>
              <a:t> </a:t>
            </a:r>
            <a:r>
              <a:rPr lang="en-US" sz="1900" u="sng">
                <a:solidFill>
                  <a:schemeClr val="hlink"/>
                </a:solidFill>
                <a:latin typeface="Sora"/>
                <a:ea typeface="Sora"/>
                <a:cs typeface="Sora"/>
                <a:sym typeface="Sora"/>
                <a:hlinkClick r:id="rId6"/>
              </a:rPr>
              <a:t>https://lexlab.uclawsf.edu/2024-09-13</a:t>
            </a:r>
            <a:endParaRPr sz="1900" u="sng">
              <a:solidFill>
                <a:srgbClr val="1155CC"/>
              </a:solidFill>
              <a:latin typeface="Sora"/>
              <a:ea typeface="Sora"/>
              <a:cs typeface="Sora"/>
              <a:sym typeface="Sora"/>
            </a:endParaRPr>
          </a:p>
          <a:p>
            <a:pPr marL="1219200" lvl="0" indent="0" algn="l" rtl="0">
              <a:spcBef>
                <a:spcPts val="0"/>
              </a:spcBef>
              <a:spcAft>
                <a:spcPts val="0"/>
              </a:spcAft>
              <a:buNone/>
            </a:pPr>
            <a:endParaRPr sz="1900" u="sng">
              <a:solidFill>
                <a:srgbClr val="1155CC"/>
              </a:solidFill>
              <a:latin typeface="Sora"/>
              <a:ea typeface="Sora"/>
              <a:cs typeface="Sora"/>
              <a:sym typeface="Sora"/>
            </a:endParaRPr>
          </a:p>
          <a:p>
            <a:pPr marL="609600" lvl="0" indent="-425450" algn="l" rtl="0">
              <a:spcBef>
                <a:spcPts val="0"/>
              </a:spcBef>
              <a:spcAft>
                <a:spcPts val="0"/>
              </a:spcAft>
              <a:buClr>
                <a:schemeClr val="dk1"/>
              </a:buClr>
              <a:buSzPts val="1900"/>
              <a:buFont typeface="Sora"/>
              <a:buAutoNum type="arabicPeriod"/>
            </a:pPr>
            <a:r>
              <a:rPr lang="en-US" sz="1900">
                <a:solidFill>
                  <a:schemeClr val="dk1"/>
                </a:solidFill>
                <a:latin typeface="Sora"/>
                <a:ea typeface="Sora"/>
                <a:cs typeface="Sora"/>
                <a:sym typeface="Sora"/>
              </a:rPr>
              <a:t>Policy Measures:</a:t>
            </a:r>
            <a:endParaRPr sz="1900">
              <a:solidFill>
                <a:schemeClr val="dk1"/>
              </a:solidFill>
              <a:latin typeface="Sora"/>
              <a:ea typeface="Sora"/>
              <a:cs typeface="Sora"/>
              <a:sym typeface="Sora"/>
            </a:endParaRPr>
          </a:p>
          <a:p>
            <a:pPr marL="1219200" lvl="1" indent="-425450" algn="l" rtl="0">
              <a:spcBef>
                <a:spcPts val="0"/>
              </a:spcBef>
              <a:spcAft>
                <a:spcPts val="0"/>
              </a:spcAft>
              <a:buClr>
                <a:schemeClr val="dk1"/>
              </a:buClr>
              <a:buSzPts val="1900"/>
              <a:buFont typeface="Sora"/>
              <a:buAutoNum type="alphaLcPeriod"/>
            </a:pPr>
            <a:r>
              <a:rPr lang="en-US" sz="1900">
                <a:solidFill>
                  <a:schemeClr val="dk1"/>
                </a:solidFill>
                <a:latin typeface="Sora"/>
                <a:ea typeface="Sora"/>
                <a:cs typeface="Sora"/>
                <a:sym typeface="Sora"/>
              </a:rPr>
              <a:t>Prop 36: </a:t>
            </a:r>
            <a:r>
              <a:rPr lang="en-US" sz="1900" u="sng">
                <a:solidFill>
                  <a:schemeClr val="hlink"/>
                </a:solidFill>
                <a:latin typeface="Sora"/>
                <a:ea typeface="Sora"/>
                <a:cs typeface="Sora"/>
                <a:sym typeface="Sora"/>
                <a:hlinkClick r:id="rId7"/>
              </a:rPr>
              <a:t>Proposition 36: Three Strikes Law. Sentencing for Repeat Felony Offenders. Initiative Statute.</a:t>
            </a:r>
            <a:r>
              <a:rPr lang="en-US" sz="1900">
                <a:solidFill>
                  <a:schemeClr val="dk1"/>
                </a:solidFill>
                <a:latin typeface="Sora"/>
                <a:ea typeface="Sora"/>
                <a:cs typeface="Sora"/>
                <a:sym typeface="Sora"/>
              </a:rPr>
              <a:t> </a:t>
            </a:r>
            <a:endParaRPr sz="1900">
              <a:solidFill>
                <a:schemeClr val="dk1"/>
              </a:solidFill>
              <a:latin typeface="Sora"/>
              <a:ea typeface="Sora"/>
              <a:cs typeface="Sora"/>
              <a:sym typeface="Sora"/>
            </a:endParaRPr>
          </a:p>
          <a:p>
            <a:pPr marL="1219200" lvl="1" indent="-425450" algn="l" rtl="0">
              <a:spcBef>
                <a:spcPts val="0"/>
              </a:spcBef>
              <a:spcAft>
                <a:spcPts val="0"/>
              </a:spcAft>
              <a:buClr>
                <a:schemeClr val="dk1"/>
              </a:buClr>
              <a:buSzPts val="1900"/>
              <a:buFont typeface="Sora"/>
              <a:buAutoNum type="alphaLcPeriod"/>
            </a:pPr>
            <a:r>
              <a:rPr lang="en-US" sz="1900">
                <a:solidFill>
                  <a:schemeClr val="dk1"/>
                </a:solidFill>
                <a:latin typeface="Sora"/>
                <a:ea typeface="Sora"/>
                <a:cs typeface="Sora"/>
                <a:sym typeface="Sora"/>
              </a:rPr>
              <a:t>Prop 47: </a:t>
            </a:r>
            <a:r>
              <a:rPr lang="en-US" sz="1900" u="sng">
                <a:solidFill>
                  <a:schemeClr val="hlink"/>
                </a:solidFill>
                <a:latin typeface="Sora"/>
                <a:ea typeface="Sora"/>
                <a:cs typeface="Sora"/>
                <a:sym typeface="Sora"/>
                <a:hlinkClick r:id="rId8"/>
              </a:rPr>
              <a:t>https://www.courts.ca.gov/documents/Prop47FAQs.pdf</a:t>
            </a:r>
            <a:r>
              <a:rPr lang="en-US" sz="1900">
                <a:solidFill>
                  <a:schemeClr val="dk1"/>
                </a:solidFill>
                <a:latin typeface="Sora"/>
                <a:ea typeface="Sora"/>
                <a:cs typeface="Sora"/>
                <a:sym typeface="Sora"/>
              </a:rPr>
              <a:t> </a:t>
            </a:r>
            <a:endParaRPr sz="1900">
              <a:solidFill>
                <a:schemeClr val="dk1"/>
              </a:solidFill>
              <a:latin typeface="Sora"/>
              <a:ea typeface="Sora"/>
              <a:cs typeface="Sora"/>
              <a:sym typeface="Sora"/>
            </a:endParaRPr>
          </a:p>
          <a:p>
            <a:pPr marL="1219200" lvl="1" indent="-425450" algn="l" rtl="0">
              <a:spcBef>
                <a:spcPts val="0"/>
              </a:spcBef>
              <a:spcAft>
                <a:spcPts val="0"/>
              </a:spcAft>
              <a:buClr>
                <a:schemeClr val="dk1"/>
              </a:buClr>
              <a:buSzPts val="1900"/>
              <a:buFont typeface="Sora"/>
              <a:buAutoNum type="alphaLcPeriod"/>
            </a:pPr>
            <a:r>
              <a:rPr lang="en-US" sz="1900">
                <a:solidFill>
                  <a:schemeClr val="dk1"/>
                </a:solidFill>
                <a:latin typeface="Sora"/>
                <a:ea typeface="Sora"/>
                <a:cs typeface="Sora"/>
                <a:sym typeface="Sora"/>
              </a:rPr>
              <a:t>Prosecutor Initiated Resentencing:  </a:t>
            </a:r>
            <a:r>
              <a:rPr lang="en-US" sz="1900" u="sng">
                <a:solidFill>
                  <a:schemeClr val="hlink"/>
                </a:solidFill>
                <a:latin typeface="Sora"/>
                <a:ea typeface="Sora"/>
                <a:cs typeface="Sora"/>
                <a:sym typeface="Sora"/>
                <a:hlinkClick r:id="rId9"/>
              </a:rPr>
              <a:t>Resentencing Policy FAQs | Los Angeles County District Attorney's Office</a:t>
            </a:r>
            <a:endParaRPr sz="1900">
              <a:solidFill>
                <a:schemeClr val="dk1"/>
              </a:solidFill>
              <a:latin typeface="Sora"/>
              <a:ea typeface="Sora"/>
              <a:cs typeface="Sora"/>
              <a:sym typeface="Sora"/>
            </a:endParaRPr>
          </a:p>
        </p:txBody>
      </p:sp>
      <p:sp>
        <p:nvSpPr>
          <p:cNvPr id="346" name="Google Shape;346;g3178fe5bda9_0_750"/>
          <p:cNvSpPr/>
          <p:nvPr/>
        </p:nvSpPr>
        <p:spPr>
          <a:xfrm rot="5400000">
            <a:off x="5739950" y="-5342300"/>
            <a:ext cx="708000" cy="121815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347" name="Google Shape;347;g3178fe5bda9_0_750"/>
          <p:cNvSpPr txBox="1"/>
          <p:nvPr/>
        </p:nvSpPr>
        <p:spPr>
          <a:xfrm>
            <a:off x="3250" y="484101"/>
            <a:ext cx="12181500" cy="5499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4000">
                <a:solidFill>
                  <a:srgbClr val="434343"/>
                </a:solidFill>
                <a:latin typeface="Sora Medium"/>
                <a:ea typeface="Sora Medium"/>
                <a:cs typeface="Sora Medium"/>
                <a:sym typeface="Sora Medium"/>
              </a:rPr>
              <a:t>Resources</a:t>
            </a:r>
            <a:endParaRPr sz="4000">
              <a:solidFill>
                <a:srgbClr val="434343"/>
              </a:solidFill>
              <a:latin typeface="Sora Medium"/>
              <a:ea typeface="Sora Medium"/>
              <a:cs typeface="Sora Medium"/>
              <a:sym typeface="Sora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g3178fe5bda9_0_246"/>
          <p:cNvSpPr/>
          <p:nvPr/>
        </p:nvSpPr>
        <p:spPr>
          <a:xfrm rot="5400000">
            <a:off x="5740700" y="-5292825"/>
            <a:ext cx="706500" cy="121815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159" name="Google Shape;159;g3178fe5bda9_0_246"/>
          <p:cNvSpPr txBox="1">
            <a:spLocks noGrp="1"/>
          </p:cNvSpPr>
          <p:nvPr>
            <p:ph type="title"/>
          </p:nvPr>
        </p:nvSpPr>
        <p:spPr>
          <a:xfrm>
            <a:off x="1784100" y="1519100"/>
            <a:ext cx="2808900" cy="855300"/>
          </a:xfrm>
          <a:prstGeom prst="rect">
            <a:avLst/>
          </a:prstGeom>
          <a:solidFill>
            <a:schemeClr val="lt1"/>
          </a:solidFill>
        </p:spPr>
        <p:txBody>
          <a:bodyPr spcFirstLastPara="1" wrap="square" lIns="121900" tIns="60925" rIns="121900" bIns="60925" anchor="b" anchorCtr="0">
            <a:noAutofit/>
          </a:bodyPr>
          <a:lstStyle/>
          <a:p>
            <a:pPr marL="0" lvl="0" indent="0" algn="l" rtl="0">
              <a:spcBef>
                <a:spcPts val="0"/>
              </a:spcBef>
              <a:spcAft>
                <a:spcPts val="0"/>
              </a:spcAft>
              <a:buSzPts val="1200"/>
              <a:buNone/>
            </a:pPr>
            <a:r>
              <a:rPr lang="en-US" sz="5100" b="0">
                <a:solidFill>
                  <a:srgbClr val="434343"/>
                </a:solidFill>
                <a:latin typeface="Sora ExtraBold"/>
                <a:ea typeface="Sora ExtraBold"/>
                <a:cs typeface="Sora ExtraBold"/>
                <a:sym typeface="Sora ExtraBold"/>
              </a:rPr>
              <a:t>redo.io</a:t>
            </a:r>
            <a:endParaRPr sz="5100" b="0">
              <a:solidFill>
                <a:srgbClr val="434343"/>
              </a:solidFill>
              <a:latin typeface="Sora ExtraBold"/>
              <a:ea typeface="Sora ExtraBold"/>
              <a:cs typeface="Sora ExtraBold"/>
              <a:sym typeface="Sora ExtraBold"/>
            </a:endParaRPr>
          </a:p>
        </p:txBody>
      </p:sp>
      <p:sp>
        <p:nvSpPr>
          <p:cNvPr id="160" name="Google Shape;160;g3178fe5bda9_0_246"/>
          <p:cNvSpPr txBox="1">
            <a:spLocks noGrp="1"/>
          </p:cNvSpPr>
          <p:nvPr>
            <p:ph type="subTitle" idx="4294967295"/>
          </p:nvPr>
        </p:nvSpPr>
        <p:spPr>
          <a:xfrm>
            <a:off x="4593000" y="1472475"/>
            <a:ext cx="6406800" cy="1131900"/>
          </a:xfrm>
          <a:prstGeom prst="rect">
            <a:avLst/>
          </a:prstGeom>
        </p:spPr>
        <p:txBody>
          <a:bodyPr spcFirstLastPara="1" wrap="square" lIns="121900" tIns="121900" rIns="121900" bIns="121900" anchor="t" anchorCtr="0">
            <a:noAutofit/>
          </a:bodyPr>
          <a:lstStyle/>
          <a:p>
            <a:pPr marL="0" lvl="0" indent="0" algn="l" rtl="0">
              <a:lnSpc>
                <a:spcPct val="97058"/>
              </a:lnSpc>
              <a:spcBef>
                <a:spcPts val="0"/>
              </a:spcBef>
              <a:spcAft>
                <a:spcPts val="0"/>
              </a:spcAft>
              <a:buNone/>
            </a:pPr>
            <a:r>
              <a:rPr lang="en-US" sz="1900">
                <a:solidFill>
                  <a:srgbClr val="434343"/>
                </a:solidFill>
                <a:highlight>
                  <a:srgbClr val="FFFFFF"/>
                </a:highlight>
                <a:latin typeface="Sora"/>
                <a:ea typeface="Sora"/>
                <a:cs typeface="Sora"/>
                <a:sym typeface="Sora"/>
              </a:rPr>
              <a:t>A technology startup building data science tools for criminal justice reform in California, US.  </a:t>
            </a:r>
            <a:endParaRPr sz="1900">
              <a:solidFill>
                <a:srgbClr val="434343"/>
              </a:solidFill>
              <a:highlight>
                <a:srgbClr val="FFFFFF"/>
              </a:highlight>
              <a:latin typeface="Sora"/>
              <a:ea typeface="Sora"/>
              <a:cs typeface="Sora"/>
              <a:sym typeface="Sora"/>
            </a:endParaRPr>
          </a:p>
          <a:p>
            <a:pPr marL="0" lvl="0" indent="0" algn="l" rtl="0">
              <a:lnSpc>
                <a:spcPct val="80000"/>
              </a:lnSpc>
              <a:spcBef>
                <a:spcPts val="1600"/>
              </a:spcBef>
              <a:spcAft>
                <a:spcPts val="1600"/>
              </a:spcAft>
              <a:buSzPts val="1400"/>
              <a:buNone/>
            </a:pPr>
            <a:endParaRPr sz="2700">
              <a:latin typeface="Sora"/>
              <a:ea typeface="Sora"/>
              <a:cs typeface="Sora"/>
              <a:sym typeface="Sora"/>
            </a:endParaRPr>
          </a:p>
        </p:txBody>
      </p:sp>
      <p:sp>
        <p:nvSpPr>
          <p:cNvPr id="161" name="Google Shape;161;g3178fe5bda9_0_246"/>
          <p:cNvSpPr txBox="1">
            <a:spLocks noGrp="1"/>
          </p:cNvSpPr>
          <p:nvPr>
            <p:ph type="subTitle" idx="4294967295"/>
          </p:nvPr>
        </p:nvSpPr>
        <p:spPr>
          <a:xfrm>
            <a:off x="2510186" y="2636075"/>
            <a:ext cx="2808900" cy="479700"/>
          </a:xfrm>
          <a:prstGeom prst="rect">
            <a:avLst/>
          </a:prstGeom>
        </p:spPr>
        <p:txBody>
          <a:bodyPr spcFirstLastPara="1" wrap="square" lIns="121900" tIns="121900" rIns="121900" bIns="121900" anchor="t" anchorCtr="0">
            <a:noAutofit/>
          </a:bodyPr>
          <a:lstStyle/>
          <a:p>
            <a:pPr marL="0" lvl="0" indent="0" algn="l" rtl="0">
              <a:lnSpc>
                <a:spcPct val="97058"/>
              </a:lnSpc>
              <a:spcBef>
                <a:spcPts val="0"/>
              </a:spcBef>
              <a:spcAft>
                <a:spcPts val="0"/>
              </a:spcAft>
              <a:buNone/>
            </a:pPr>
            <a:r>
              <a:rPr lang="en-US" sz="1700" b="1">
                <a:solidFill>
                  <a:srgbClr val="434343"/>
                </a:solidFill>
                <a:highlight>
                  <a:srgbClr val="FFFFFF"/>
                </a:highlight>
                <a:latin typeface="Sora"/>
                <a:ea typeface="Sora"/>
                <a:cs typeface="Sora"/>
                <a:sym typeface="Sora"/>
              </a:rPr>
              <a:t>Technology Partners</a:t>
            </a:r>
            <a:endParaRPr sz="1700" b="1">
              <a:solidFill>
                <a:srgbClr val="434343"/>
              </a:solidFill>
              <a:highlight>
                <a:srgbClr val="FFFFFF"/>
              </a:highlight>
              <a:latin typeface="Sora"/>
              <a:ea typeface="Sora"/>
              <a:cs typeface="Sora"/>
              <a:sym typeface="Sora"/>
            </a:endParaRPr>
          </a:p>
          <a:p>
            <a:pPr marL="0" lvl="0" indent="0" algn="l" rtl="0">
              <a:lnSpc>
                <a:spcPct val="97058"/>
              </a:lnSpc>
              <a:spcBef>
                <a:spcPts val="1600"/>
              </a:spcBef>
              <a:spcAft>
                <a:spcPts val="0"/>
              </a:spcAft>
              <a:buNone/>
            </a:pPr>
            <a:endParaRPr sz="1900">
              <a:solidFill>
                <a:srgbClr val="434343"/>
              </a:solidFill>
              <a:highlight>
                <a:srgbClr val="FFFFFF"/>
              </a:highlight>
              <a:latin typeface="Sora"/>
              <a:ea typeface="Sora"/>
              <a:cs typeface="Sora"/>
              <a:sym typeface="Sora"/>
            </a:endParaRPr>
          </a:p>
          <a:p>
            <a:pPr marL="0" lvl="0" indent="0" algn="l" rtl="0">
              <a:lnSpc>
                <a:spcPct val="80000"/>
              </a:lnSpc>
              <a:spcBef>
                <a:spcPts val="1600"/>
              </a:spcBef>
              <a:spcAft>
                <a:spcPts val="1600"/>
              </a:spcAft>
              <a:buSzPts val="1400"/>
              <a:buNone/>
            </a:pPr>
            <a:endParaRPr sz="2700">
              <a:solidFill>
                <a:srgbClr val="434343"/>
              </a:solidFill>
              <a:latin typeface="Sora"/>
              <a:ea typeface="Sora"/>
              <a:cs typeface="Sora"/>
              <a:sym typeface="Sora"/>
            </a:endParaRPr>
          </a:p>
        </p:txBody>
      </p:sp>
      <p:pic>
        <p:nvPicPr>
          <p:cNvPr id="162" name="Google Shape;162;g3178fe5bda9_0_246"/>
          <p:cNvPicPr preferRelativeResize="0"/>
          <p:nvPr/>
        </p:nvPicPr>
        <p:blipFill>
          <a:blip r:embed="rId3">
            <a:alphaModFix/>
          </a:blip>
          <a:stretch>
            <a:fillRect/>
          </a:stretch>
        </p:blipFill>
        <p:spPr>
          <a:xfrm>
            <a:off x="5390926" y="2268139"/>
            <a:ext cx="2029209" cy="1238162"/>
          </a:xfrm>
          <a:prstGeom prst="rect">
            <a:avLst/>
          </a:prstGeom>
          <a:noFill/>
          <a:ln>
            <a:noFill/>
          </a:ln>
        </p:spPr>
      </p:pic>
      <p:pic>
        <p:nvPicPr>
          <p:cNvPr id="163" name="Google Shape;163;g3178fe5bda9_0_246"/>
          <p:cNvPicPr preferRelativeResize="0"/>
          <p:nvPr/>
        </p:nvPicPr>
        <p:blipFill>
          <a:blip r:embed="rId4">
            <a:alphaModFix/>
          </a:blip>
          <a:stretch>
            <a:fillRect/>
          </a:stretch>
        </p:blipFill>
        <p:spPr>
          <a:xfrm>
            <a:off x="7245975" y="3421075"/>
            <a:ext cx="1564025" cy="861500"/>
          </a:xfrm>
          <a:prstGeom prst="rect">
            <a:avLst/>
          </a:prstGeom>
          <a:noFill/>
          <a:ln>
            <a:noFill/>
          </a:ln>
        </p:spPr>
      </p:pic>
      <p:sp>
        <p:nvSpPr>
          <p:cNvPr id="164" name="Google Shape;164;g3178fe5bda9_0_246"/>
          <p:cNvSpPr txBox="1">
            <a:spLocks noGrp="1"/>
          </p:cNvSpPr>
          <p:nvPr>
            <p:ph type="subTitle" idx="4294967295"/>
          </p:nvPr>
        </p:nvSpPr>
        <p:spPr>
          <a:xfrm>
            <a:off x="2510177" y="3931976"/>
            <a:ext cx="2641500" cy="1362000"/>
          </a:xfrm>
          <a:prstGeom prst="rect">
            <a:avLst/>
          </a:prstGeom>
        </p:spPr>
        <p:txBody>
          <a:bodyPr spcFirstLastPara="1" wrap="square" lIns="121900" tIns="121900" rIns="121900" bIns="121900" anchor="t" anchorCtr="0">
            <a:noAutofit/>
          </a:bodyPr>
          <a:lstStyle/>
          <a:p>
            <a:pPr marL="0" lvl="0" indent="0" algn="l" rtl="0">
              <a:lnSpc>
                <a:spcPct val="97058"/>
              </a:lnSpc>
              <a:spcBef>
                <a:spcPts val="0"/>
              </a:spcBef>
              <a:spcAft>
                <a:spcPts val="0"/>
              </a:spcAft>
              <a:buNone/>
            </a:pPr>
            <a:r>
              <a:rPr lang="en-US" sz="1700">
                <a:solidFill>
                  <a:srgbClr val="666666"/>
                </a:solidFill>
                <a:highlight>
                  <a:srgbClr val="FFFFFF"/>
                </a:highlight>
                <a:latin typeface="Sora"/>
                <a:ea typeface="Sora"/>
                <a:cs typeface="Sora"/>
                <a:sym typeface="Sora"/>
              </a:rPr>
              <a:t>LexLab @ UC Law SF 2024 Justice Tech Accelerator</a:t>
            </a:r>
            <a:endParaRPr sz="1700">
              <a:solidFill>
                <a:srgbClr val="666666"/>
              </a:solidFill>
              <a:highlight>
                <a:srgbClr val="FFFFFF"/>
              </a:highlight>
              <a:latin typeface="Sora"/>
              <a:ea typeface="Sora"/>
              <a:cs typeface="Sora"/>
              <a:sym typeface="Sora"/>
            </a:endParaRPr>
          </a:p>
          <a:p>
            <a:pPr marL="0" lvl="0" indent="0" algn="l" rtl="0">
              <a:lnSpc>
                <a:spcPct val="97058"/>
              </a:lnSpc>
              <a:spcBef>
                <a:spcPts val="1600"/>
              </a:spcBef>
              <a:spcAft>
                <a:spcPts val="0"/>
              </a:spcAft>
              <a:buNone/>
            </a:pPr>
            <a:endParaRPr sz="1900">
              <a:solidFill>
                <a:srgbClr val="7A7A7A"/>
              </a:solidFill>
              <a:highlight>
                <a:srgbClr val="FFFFFF"/>
              </a:highlight>
              <a:latin typeface="Sora"/>
              <a:ea typeface="Sora"/>
              <a:cs typeface="Sora"/>
              <a:sym typeface="Sora"/>
            </a:endParaRPr>
          </a:p>
          <a:p>
            <a:pPr marL="0" lvl="0" indent="0" algn="l" rtl="0">
              <a:lnSpc>
                <a:spcPct val="80000"/>
              </a:lnSpc>
              <a:spcBef>
                <a:spcPts val="1600"/>
              </a:spcBef>
              <a:spcAft>
                <a:spcPts val="1600"/>
              </a:spcAft>
              <a:buSzPts val="1400"/>
              <a:buNone/>
            </a:pPr>
            <a:endParaRPr sz="2700">
              <a:latin typeface="Sora"/>
              <a:ea typeface="Sora"/>
              <a:cs typeface="Sora"/>
              <a:sym typeface="Sora"/>
            </a:endParaRPr>
          </a:p>
        </p:txBody>
      </p:sp>
      <p:pic>
        <p:nvPicPr>
          <p:cNvPr id="165" name="Google Shape;165;g3178fe5bda9_0_246"/>
          <p:cNvPicPr preferRelativeResize="0"/>
          <p:nvPr/>
        </p:nvPicPr>
        <p:blipFill>
          <a:blip r:embed="rId5">
            <a:alphaModFix/>
          </a:blip>
          <a:stretch>
            <a:fillRect/>
          </a:stretch>
        </p:blipFill>
        <p:spPr>
          <a:xfrm>
            <a:off x="5536425" y="3637963"/>
            <a:ext cx="1564019" cy="1362000"/>
          </a:xfrm>
          <a:prstGeom prst="rect">
            <a:avLst/>
          </a:prstGeom>
          <a:noFill/>
          <a:ln>
            <a:noFill/>
          </a:ln>
        </p:spPr>
      </p:pic>
      <p:sp>
        <p:nvSpPr>
          <p:cNvPr id="166" name="Google Shape;166;g3178fe5bda9_0_246"/>
          <p:cNvSpPr txBox="1">
            <a:spLocks noGrp="1"/>
          </p:cNvSpPr>
          <p:nvPr>
            <p:ph type="subTitle" idx="4294967295"/>
          </p:nvPr>
        </p:nvSpPr>
        <p:spPr>
          <a:xfrm>
            <a:off x="2510177" y="3537612"/>
            <a:ext cx="2029200" cy="479700"/>
          </a:xfrm>
          <a:prstGeom prst="rect">
            <a:avLst/>
          </a:prstGeom>
        </p:spPr>
        <p:txBody>
          <a:bodyPr spcFirstLastPara="1" wrap="square" lIns="121900" tIns="121900" rIns="121900" bIns="121900" anchor="t" anchorCtr="0">
            <a:noAutofit/>
          </a:bodyPr>
          <a:lstStyle/>
          <a:p>
            <a:pPr marL="0" lvl="0" indent="0" algn="l" rtl="0">
              <a:lnSpc>
                <a:spcPct val="97058"/>
              </a:lnSpc>
              <a:spcBef>
                <a:spcPts val="0"/>
              </a:spcBef>
              <a:spcAft>
                <a:spcPts val="0"/>
              </a:spcAft>
              <a:buNone/>
            </a:pPr>
            <a:r>
              <a:rPr lang="en-US" sz="1700" b="1">
                <a:solidFill>
                  <a:srgbClr val="434343"/>
                </a:solidFill>
                <a:highlight>
                  <a:srgbClr val="FFFFFF"/>
                </a:highlight>
                <a:latin typeface="Sora"/>
                <a:ea typeface="Sora"/>
                <a:cs typeface="Sora"/>
                <a:sym typeface="Sora"/>
              </a:rPr>
              <a:t>Supported By</a:t>
            </a:r>
            <a:endParaRPr sz="1700" b="1">
              <a:solidFill>
                <a:srgbClr val="434343"/>
              </a:solidFill>
              <a:highlight>
                <a:srgbClr val="FFFFFF"/>
              </a:highlight>
              <a:latin typeface="Sora"/>
              <a:ea typeface="Sora"/>
              <a:cs typeface="Sora"/>
              <a:sym typeface="Sora"/>
            </a:endParaRPr>
          </a:p>
          <a:p>
            <a:pPr marL="0" lvl="0" indent="0" algn="l" rtl="0">
              <a:lnSpc>
                <a:spcPct val="97058"/>
              </a:lnSpc>
              <a:spcBef>
                <a:spcPts val="1600"/>
              </a:spcBef>
              <a:spcAft>
                <a:spcPts val="0"/>
              </a:spcAft>
              <a:buNone/>
            </a:pPr>
            <a:endParaRPr sz="1900">
              <a:solidFill>
                <a:srgbClr val="434343"/>
              </a:solidFill>
              <a:highlight>
                <a:srgbClr val="FFFFFF"/>
              </a:highlight>
              <a:latin typeface="Sora"/>
              <a:ea typeface="Sora"/>
              <a:cs typeface="Sora"/>
              <a:sym typeface="Sora"/>
            </a:endParaRPr>
          </a:p>
          <a:p>
            <a:pPr marL="0" lvl="0" indent="0" algn="l" rtl="0">
              <a:lnSpc>
                <a:spcPct val="80000"/>
              </a:lnSpc>
              <a:spcBef>
                <a:spcPts val="1600"/>
              </a:spcBef>
              <a:spcAft>
                <a:spcPts val="1600"/>
              </a:spcAft>
              <a:buSzPts val="1400"/>
              <a:buNone/>
            </a:pPr>
            <a:endParaRPr sz="2700">
              <a:solidFill>
                <a:srgbClr val="434343"/>
              </a:solidFill>
              <a:latin typeface="Sora"/>
              <a:ea typeface="Sora"/>
              <a:cs typeface="Sora"/>
              <a:sym typeface="Sora"/>
            </a:endParaRPr>
          </a:p>
        </p:txBody>
      </p:sp>
      <p:sp>
        <p:nvSpPr>
          <p:cNvPr id="167" name="Google Shape;167;g3178fe5bda9_0_246"/>
          <p:cNvSpPr/>
          <p:nvPr/>
        </p:nvSpPr>
        <p:spPr>
          <a:xfrm rot="-5400000">
            <a:off x="5839550" y="512850"/>
            <a:ext cx="498300" cy="12192000"/>
          </a:xfrm>
          <a:prstGeom prst="rect">
            <a:avLst/>
          </a:prstGeom>
          <a:solidFill>
            <a:srgbClr val="0C343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168" name="Google Shape;168;g3178fe5bda9_0_246"/>
          <p:cNvSpPr/>
          <p:nvPr/>
        </p:nvSpPr>
        <p:spPr>
          <a:xfrm rot="-5400000">
            <a:off x="5916350" y="119355"/>
            <a:ext cx="344700" cy="12192000"/>
          </a:xfrm>
          <a:prstGeom prst="rect">
            <a:avLst/>
          </a:prstGeom>
          <a:solidFill>
            <a:srgbClr val="134F5C"/>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169" name="Google Shape;169;g3178fe5bda9_0_246"/>
          <p:cNvSpPr/>
          <p:nvPr/>
        </p:nvSpPr>
        <p:spPr>
          <a:xfrm rot="-5400000">
            <a:off x="5973950" y="-167632"/>
            <a:ext cx="229500" cy="12192000"/>
          </a:xfrm>
          <a:prstGeom prst="rect">
            <a:avLst/>
          </a:prstGeom>
          <a:solidFill>
            <a:srgbClr val="45818E"/>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170" name="Google Shape;170;g3178fe5bda9_0_246"/>
          <p:cNvSpPr/>
          <p:nvPr/>
        </p:nvSpPr>
        <p:spPr>
          <a:xfrm rot="-5400000">
            <a:off x="6013400" y="-357698"/>
            <a:ext cx="150600" cy="12192000"/>
          </a:xfrm>
          <a:prstGeom prst="rect">
            <a:avLst/>
          </a:prstGeom>
          <a:solidFill>
            <a:srgbClr val="76A5A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171" name="Google Shape;171;g3178fe5bda9_0_246"/>
          <p:cNvSpPr/>
          <p:nvPr/>
        </p:nvSpPr>
        <p:spPr>
          <a:xfrm rot="-5400000">
            <a:off x="5973950" y="-547956"/>
            <a:ext cx="229500" cy="12192000"/>
          </a:xfrm>
          <a:prstGeom prst="rect">
            <a:avLst/>
          </a:prstGeom>
          <a:solidFill>
            <a:srgbClr val="A2C4C9"/>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172" name="Google Shape;172;g3178fe5bda9_0_246"/>
          <p:cNvSpPr/>
          <p:nvPr/>
        </p:nvSpPr>
        <p:spPr>
          <a:xfrm rot="-5400000">
            <a:off x="6017000" y="-639629"/>
            <a:ext cx="143400" cy="12192000"/>
          </a:xfrm>
          <a:prstGeom prst="rect">
            <a:avLst/>
          </a:prstGeom>
          <a:solidFill>
            <a:srgbClr val="D0E0E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pic>
        <p:nvPicPr>
          <p:cNvPr id="173" name="Google Shape;173;g3178fe5bda9_0_246"/>
          <p:cNvPicPr preferRelativeResize="0"/>
          <p:nvPr/>
        </p:nvPicPr>
        <p:blipFill>
          <a:blip r:embed="rId6">
            <a:alphaModFix/>
          </a:blip>
          <a:stretch>
            <a:fillRect/>
          </a:stretch>
        </p:blipFill>
        <p:spPr>
          <a:xfrm>
            <a:off x="7485200" y="4394299"/>
            <a:ext cx="2321690" cy="658800"/>
          </a:xfrm>
          <a:prstGeom prst="rect">
            <a:avLst/>
          </a:prstGeom>
          <a:noFill/>
          <a:ln>
            <a:noFill/>
          </a:ln>
        </p:spPr>
      </p:pic>
      <p:sp>
        <p:nvSpPr>
          <p:cNvPr id="174" name="Google Shape;174;g3178fe5bda9_0_246"/>
          <p:cNvSpPr txBox="1"/>
          <p:nvPr/>
        </p:nvSpPr>
        <p:spPr>
          <a:xfrm>
            <a:off x="37100" y="444675"/>
            <a:ext cx="12103200" cy="658800"/>
          </a:xfrm>
          <a:prstGeom prst="rect">
            <a:avLst/>
          </a:prstGeom>
          <a:noFill/>
          <a:ln>
            <a:noFill/>
          </a:ln>
        </p:spPr>
        <p:txBody>
          <a:bodyPr spcFirstLastPara="1" wrap="square" lIns="121900" tIns="121900" rIns="121900" bIns="121900" anchor="t" anchorCtr="0">
            <a:noAutofit/>
          </a:bodyPr>
          <a:lstStyle/>
          <a:p>
            <a:pPr marL="0" lvl="0" indent="0" algn="ctr" rtl="0">
              <a:lnSpc>
                <a:spcPct val="80000"/>
              </a:lnSpc>
              <a:spcBef>
                <a:spcPts val="0"/>
              </a:spcBef>
              <a:spcAft>
                <a:spcPts val="0"/>
              </a:spcAft>
              <a:buNone/>
            </a:pPr>
            <a:r>
              <a:rPr lang="en-US" sz="4000">
                <a:solidFill>
                  <a:srgbClr val="434343"/>
                </a:solidFill>
                <a:latin typeface="Sora Medium"/>
                <a:ea typeface="Sora Medium"/>
                <a:cs typeface="Sora Medium"/>
                <a:sym typeface="Sora Medium"/>
              </a:rPr>
              <a:t>Company</a:t>
            </a:r>
            <a:endParaRPr sz="4000">
              <a:solidFill>
                <a:srgbClr val="434343"/>
              </a:solidFill>
              <a:latin typeface="Sora Medium"/>
              <a:ea typeface="Sora Medium"/>
              <a:cs typeface="Sora Medium"/>
              <a:sym typeface="Sora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3178fe5bda9_0_409"/>
          <p:cNvSpPr/>
          <p:nvPr/>
        </p:nvSpPr>
        <p:spPr>
          <a:xfrm rot="5400000">
            <a:off x="5753000" y="-5305125"/>
            <a:ext cx="681900" cy="121815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180" name="Google Shape;180;g3178fe5bda9_0_409"/>
          <p:cNvSpPr txBox="1"/>
          <p:nvPr/>
        </p:nvSpPr>
        <p:spPr>
          <a:xfrm>
            <a:off x="3200" y="482620"/>
            <a:ext cx="12181500" cy="643800"/>
          </a:xfrm>
          <a:prstGeom prst="rect">
            <a:avLst/>
          </a:prstGeom>
          <a:noFill/>
          <a:ln>
            <a:noFill/>
          </a:ln>
        </p:spPr>
        <p:txBody>
          <a:bodyPr spcFirstLastPara="1" wrap="square" lIns="121900" tIns="121900" rIns="121900" bIns="121900" anchor="ctr" anchorCtr="0">
            <a:noAutofit/>
          </a:bodyPr>
          <a:lstStyle/>
          <a:p>
            <a:pPr marL="0" lvl="0" indent="0" algn="ctr" rtl="0">
              <a:lnSpc>
                <a:spcPct val="80000"/>
              </a:lnSpc>
              <a:spcBef>
                <a:spcPts val="0"/>
              </a:spcBef>
              <a:spcAft>
                <a:spcPts val="0"/>
              </a:spcAft>
              <a:buNone/>
            </a:pPr>
            <a:r>
              <a:rPr lang="en-US" sz="4000">
                <a:solidFill>
                  <a:srgbClr val="434343"/>
                </a:solidFill>
                <a:latin typeface="Sora Medium"/>
                <a:ea typeface="Sora Medium"/>
                <a:cs typeface="Sora Medium"/>
                <a:sym typeface="Sora Medium"/>
              </a:rPr>
              <a:t>Represented By</a:t>
            </a:r>
            <a:endParaRPr sz="4000">
              <a:solidFill>
                <a:srgbClr val="434343"/>
              </a:solidFill>
              <a:latin typeface="Sora Medium"/>
              <a:ea typeface="Sora Medium"/>
              <a:cs typeface="Sora Medium"/>
              <a:sym typeface="Sora Medium"/>
            </a:endParaRPr>
          </a:p>
        </p:txBody>
      </p:sp>
      <p:sp>
        <p:nvSpPr>
          <p:cNvPr id="181" name="Google Shape;181;g3178fe5bda9_0_409"/>
          <p:cNvSpPr txBox="1"/>
          <p:nvPr/>
        </p:nvSpPr>
        <p:spPr>
          <a:xfrm>
            <a:off x="2679988" y="2062050"/>
            <a:ext cx="8810100" cy="1451700"/>
          </a:xfrm>
          <a:prstGeom prst="rect">
            <a:avLst/>
          </a:prstGeom>
          <a:noFill/>
          <a:ln>
            <a:noFill/>
          </a:ln>
        </p:spPr>
        <p:txBody>
          <a:bodyPr spcFirstLastPara="1" wrap="square" lIns="121900" tIns="121900" rIns="121900" bIns="121900" anchor="t" anchorCtr="0">
            <a:normAutofit/>
          </a:bodyPr>
          <a:lstStyle/>
          <a:p>
            <a:pPr marL="0" lvl="0" indent="0" algn="l" rtl="0">
              <a:lnSpc>
                <a:spcPct val="115000"/>
              </a:lnSpc>
              <a:spcBef>
                <a:spcPts val="0"/>
              </a:spcBef>
              <a:spcAft>
                <a:spcPts val="1600"/>
              </a:spcAft>
              <a:buNone/>
            </a:pPr>
            <a:r>
              <a:rPr lang="en-US" sz="1600">
                <a:solidFill>
                  <a:srgbClr val="7A7A7A"/>
                </a:solidFill>
                <a:highlight>
                  <a:srgbClr val="FFFFFF"/>
                </a:highlight>
                <a:latin typeface="Sora"/>
                <a:ea typeface="Sora"/>
                <a:cs typeface="Sora"/>
                <a:sym typeface="Sora"/>
              </a:rPr>
              <a:t>Aparna founded Redo.io in 2023 to build data science solutions that improve outcomes in the criminal legal system. Her journey in justice reform began in 2017 as an educator in a youth detention facility near Sacramento, CA followed by San Quentin State Prison. </a:t>
            </a:r>
            <a:endParaRPr sz="1700">
              <a:solidFill>
                <a:srgbClr val="434343"/>
              </a:solidFill>
              <a:highlight>
                <a:srgbClr val="FFFFFF"/>
              </a:highlight>
              <a:latin typeface="Sora"/>
              <a:ea typeface="Sora"/>
              <a:cs typeface="Sora"/>
              <a:sym typeface="Sora"/>
            </a:endParaRPr>
          </a:p>
        </p:txBody>
      </p:sp>
      <p:pic>
        <p:nvPicPr>
          <p:cNvPr id="182" name="Google Shape;182;g3178fe5bda9_0_409"/>
          <p:cNvPicPr preferRelativeResize="0"/>
          <p:nvPr/>
        </p:nvPicPr>
        <p:blipFill>
          <a:blip r:embed="rId3">
            <a:alphaModFix/>
          </a:blip>
          <a:stretch>
            <a:fillRect/>
          </a:stretch>
        </p:blipFill>
        <p:spPr>
          <a:xfrm>
            <a:off x="525174" y="1706075"/>
            <a:ext cx="1813950" cy="1813978"/>
          </a:xfrm>
          <a:prstGeom prst="rect">
            <a:avLst/>
          </a:prstGeom>
          <a:noFill/>
          <a:ln>
            <a:noFill/>
          </a:ln>
        </p:spPr>
      </p:pic>
      <p:sp>
        <p:nvSpPr>
          <p:cNvPr id="183" name="Google Shape;183;g3178fe5bda9_0_409"/>
          <p:cNvSpPr txBox="1"/>
          <p:nvPr/>
        </p:nvSpPr>
        <p:spPr>
          <a:xfrm>
            <a:off x="2680001" y="1706075"/>
            <a:ext cx="5872200" cy="763500"/>
          </a:xfrm>
          <a:prstGeom prst="rect">
            <a:avLst/>
          </a:prstGeom>
          <a:noFill/>
          <a:ln>
            <a:noFill/>
          </a:ln>
        </p:spPr>
        <p:txBody>
          <a:bodyPr spcFirstLastPara="1" wrap="square" lIns="121900" tIns="121900" rIns="121900" bIns="121900" anchor="t" anchorCtr="0">
            <a:noAutofit/>
          </a:bodyPr>
          <a:lstStyle/>
          <a:p>
            <a:pPr marL="0" lvl="0" indent="0" algn="l" rtl="0">
              <a:lnSpc>
                <a:spcPct val="97058"/>
              </a:lnSpc>
              <a:spcBef>
                <a:spcPts val="0"/>
              </a:spcBef>
              <a:spcAft>
                <a:spcPts val="0"/>
              </a:spcAft>
              <a:buNone/>
            </a:pPr>
            <a:r>
              <a:rPr lang="en-US" sz="1800" b="1">
                <a:solidFill>
                  <a:srgbClr val="666666"/>
                </a:solidFill>
                <a:highlight>
                  <a:srgbClr val="FFFFFF"/>
                </a:highlight>
                <a:latin typeface="Sora"/>
                <a:ea typeface="Sora"/>
                <a:cs typeface="Sora"/>
                <a:sym typeface="Sora"/>
              </a:rPr>
              <a:t>Aparna Komarla — Founder, Lead Data Scientist</a:t>
            </a:r>
            <a:br>
              <a:rPr lang="en-US" sz="1800" b="1">
                <a:solidFill>
                  <a:srgbClr val="666666"/>
                </a:solidFill>
                <a:highlight>
                  <a:srgbClr val="FFFFFF"/>
                </a:highlight>
                <a:latin typeface="Sora"/>
                <a:ea typeface="Sora"/>
                <a:cs typeface="Sora"/>
                <a:sym typeface="Sora"/>
              </a:rPr>
            </a:br>
            <a:endParaRPr sz="1600">
              <a:solidFill>
                <a:srgbClr val="666666"/>
              </a:solidFill>
              <a:highlight>
                <a:srgbClr val="FFFFFF"/>
              </a:highlight>
              <a:latin typeface="Sora"/>
              <a:ea typeface="Sora"/>
              <a:cs typeface="Sora"/>
              <a:sym typeface="Sora"/>
            </a:endParaRPr>
          </a:p>
          <a:p>
            <a:pPr marL="0" lvl="0" indent="0" algn="l" rtl="0">
              <a:lnSpc>
                <a:spcPct val="97058"/>
              </a:lnSpc>
              <a:spcBef>
                <a:spcPts val="1600"/>
              </a:spcBef>
              <a:spcAft>
                <a:spcPts val="0"/>
              </a:spcAft>
              <a:buNone/>
            </a:pPr>
            <a:endParaRPr sz="2000">
              <a:solidFill>
                <a:srgbClr val="7A7A7A"/>
              </a:solidFill>
              <a:highlight>
                <a:srgbClr val="FFFFFF"/>
              </a:highlight>
              <a:latin typeface="Sora"/>
              <a:ea typeface="Sora"/>
              <a:cs typeface="Sora"/>
              <a:sym typeface="Sora"/>
            </a:endParaRPr>
          </a:p>
          <a:p>
            <a:pPr marL="0" lvl="0" indent="0" algn="l" rtl="0">
              <a:lnSpc>
                <a:spcPct val="80000"/>
              </a:lnSpc>
              <a:spcBef>
                <a:spcPts val="1600"/>
              </a:spcBef>
              <a:spcAft>
                <a:spcPts val="1600"/>
              </a:spcAft>
              <a:buNone/>
            </a:pPr>
            <a:endParaRPr sz="2800">
              <a:solidFill>
                <a:srgbClr val="666666"/>
              </a:solidFill>
              <a:latin typeface="Sora"/>
              <a:ea typeface="Sora"/>
              <a:cs typeface="Sora"/>
              <a:sym typeface="Sora"/>
            </a:endParaRPr>
          </a:p>
        </p:txBody>
      </p:sp>
      <p:sp>
        <p:nvSpPr>
          <p:cNvPr id="184" name="Google Shape;184;g3178fe5bda9_0_409"/>
          <p:cNvSpPr txBox="1"/>
          <p:nvPr/>
        </p:nvSpPr>
        <p:spPr>
          <a:xfrm>
            <a:off x="2679988" y="3961783"/>
            <a:ext cx="8810100" cy="1543500"/>
          </a:xfrm>
          <a:prstGeom prst="rect">
            <a:avLst/>
          </a:prstGeom>
          <a:noFill/>
          <a:ln>
            <a:noFill/>
          </a:ln>
        </p:spPr>
        <p:txBody>
          <a:bodyPr spcFirstLastPara="1" wrap="square" lIns="121900" tIns="121900" rIns="121900" bIns="121900" anchor="t" anchorCtr="0">
            <a:normAutofit lnSpcReduction="10000"/>
          </a:bodyPr>
          <a:lstStyle/>
          <a:p>
            <a:pPr marL="0" lvl="0" indent="0" algn="l" rtl="0">
              <a:lnSpc>
                <a:spcPct val="115000"/>
              </a:lnSpc>
              <a:spcBef>
                <a:spcPts val="0"/>
              </a:spcBef>
              <a:spcAft>
                <a:spcPts val="1600"/>
              </a:spcAft>
              <a:buNone/>
            </a:pPr>
            <a:r>
              <a:rPr lang="en-US" sz="1600">
                <a:solidFill>
                  <a:srgbClr val="7A7A7A"/>
                </a:solidFill>
                <a:highlight>
                  <a:srgbClr val="FFFFFF"/>
                </a:highlight>
                <a:latin typeface="Sora"/>
                <a:ea typeface="Sora"/>
                <a:cs typeface="Sora"/>
                <a:sym typeface="Sora"/>
              </a:rPr>
              <a:t>Susan Champion is the Deputy Director at Stanford Law School’s Three Strikes Project. For the past several years, she has been working with the Project on sentencing reform issues and played an integral role in the development, drafting, planning and implementation of the Three Strikes Reform Act of 2012 (“Proposition 36”), as well as the implementation of Proposition 47. </a:t>
            </a:r>
            <a:endParaRPr sz="1700">
              <a:solidFill>
                <a:srgbClr val="434343"/>
              </a:solidFill>
              <a:highlight>
                <a:srgbClr val="FFFFFF"/>
              </a:highlight>
              <a:latin typeface="Sora"/>
              <a:ea typeface="Sora"/>
              <a:cs typeface="Sora"/>
              <a:sym typeface="Sora"/>
            </a:endParaRPr>
          </a:p>
        </p:txBody>
      </p:sp>
      <p:sp>
        <p:nvSpPr>
          <p:cNvPr id="185" name="Google Shape;185;g3178fe5bda9_0_409"/>
          <p:cNvSpPr txBox="1"/>
          <p:nvPr/>
        </p:nvSpPr>
        <p:spPr>
          <a:xfrm>
            <a:off x="2680001" y="3605825"/>
            <a:ext cx="3805200" cy="763500"/>
          </a:xfrm>
          <a:prstGeom prst="rect">
            <a:avLst/>
          </a:prstGeom>
          <a:noFill/>
          <a:ln>
            <a:noFill/>
          </a:ln>
        </p:spPr>
        <p:txBody>
          <a:bodyPr spcFirstLastPara="1" wrap="square" lIns="121900" tIns="121900" rIns="121900" bIns="121900" anchor="t" anchorCtr="0">
            <a:noAutofit/>
          </a:bodyPr>
          <a:lstStyle/>
          <a:p>
            <a:pPr marL="0" lvl="0" indent="0" algn="l" rtl="0">
              <a:lnSpc>
                <a:spcPct val="97058"/>
              </a:lnSpc>
              <a:spcBef>
                <a:spcPts val="0"/>
              </a:spcBef>
              <a:spcAft>
                <a:spcPts val="0"/>
              </a:spcAft>
              <a:buNone/>
            </a:pPr>
            <a:r>
              <a:rPr lang="en-US" sz="1800" b="1">
                <a:solidFill>
                  <a:srgbClr val="666666"/>
                </a:solidFill>
                <a:highlight>
                  <a:srgbClr val="FFFFFF"/>
                </a:highlight>
                <a:latin typeface="Sora"/>
                <a:ea typeface="Sora"/>
                <a:cs typeface="Sora"/>
                <a:sym typeface="Sora"/>
              </a:rPr>
              <a:t>Susan Champion — Advisor</a:t>
            </a:r>
            <a:endParaRPr sz="1600">
              <a:solidFill>
                <a:srgbClr val="666666"/>
              </a:solidFill>
              <a:highlight>
                <a:srgbClr val="FFFFFF"/>
              </a:highlight>
              <a:latin typeface="Sora"/>
              <a:ea typeface="Sora"/>
              <a:cs typeface="Sora"/>
              <a:sym typeface="Sora"/>
            </a:endParaRPr>
          </a:p>
          <a:p>
            <a:pPr marL="0" lvl="0" indent="0" algn="l" rtl="0">
              <a:lnSpc>
                <a:spcPct val="97058"/>
              </a:lnSpc>
              <a:spcBef>
                <a:spcPts val="1600"/>
              </a:spcBef>
              <a:spcAft>
                <a:spcPts val="0"/>
              </a:spcAft>
              <a:buNone/>
            </a:pPr>
            <a:endParaRPr sz="2000">
              <a:solidFill>
                <a:srgbClr val="7A7A7A"/>
              </a:solidFill>
              <a:highlight>
                <a:srgbClr val="FFFFFF"/>
              </a:highlight>
              <a:latin typeface="Sora"/>
              <a:ea typeface="Sora"/>
              <a:cs typeface="Sora"/>
              <a:sym typeface="Sora"/>
            </a:endParaRPr>
          </a:p>
          <a:p>
            <a:pPr marL="0" lvl="0" indent="0" algn="l" rtl="0">
              <a:lnSpc>
                <a:spcPct val="80000"/>
              </a:lnSpc>
              <a:spcBef>
                <a:spcPts val="1600"/>
              </a:spcBef>
              <a:spcAft>
                <a:spcPts val="1600"/>
              </a:spcAft>
              <a:buNone/>
            </a:pPr>
            <a:endParaRPr sz="2800">
              <a:solidFill>
                <a:srgbClr val="666666"/>
              </a:solidFill>
              <a:latin typeface="Sora"/>
              <a:ea typeface="Sora"/>
              <a:cs typeface="Sora"/>
              <a:sym typeface="Sora"/>
            </a:endParaRPr>
          </a:p>
        </p:txBody>
      </p:sp>
      <p:pic>
        <p:nvPicPr>
          <p:cNvPr id="186" name="Google Shape;186;g3178fe5bda9_0_409"/>
          <p:cNvPicPr preferRelativeResize="0"/>
          <p:nvPr/>
        </p:nvPicPr>
        <p:blipFill>
          <a:blip r:embed="rId4">
            <a:alphaModFix/>
          </a:blip>
          <a:stretch>
            <a:fillRect/>
          </a:stretch>
        </p:blipFill>
        <p:spPr>
          <a:xfrm>
            <a:off x="525175" y="3605826"/>
            <a:ext cx="1813949" cy="1813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3178fe5bda9_0_571"/>
          <p:cNvSpPr/>
          <p:nvPr/>
        </p:nvSpPr>
        <p:spPr>
          <a:xfrm rot="5400000">
            <a:off x="5739950" y="-5342300"/>
            <a:ext cx="708000" cy="121815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192" name="Google Shape;192;g3178fe5bda9_0_571"/>
          <p:cNvSpPr txBox="1"/>
          <p:nvPr/>
        </p:nvSpPr>
        <p:spPr>
          <a:xfrm>
            <a:off x="2696225" y="1399775"/>
            <a:ext cx="9188100" cy="18471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700">
                <a:solidFill>
                  <a:schemeClr val="dk1"/>
                </a:solidFill>
                <a:highlight>
                  <a:srgbClr val="FFFFFF"/>
                </a:highlight>
                <a:latin typeface="Sora Light"/>
                <a:ea typeface="Sora Light"/>
                <a:cs typeface="Sora Light"/>
                <a:sym typeface="Sora Light"/>
              </a:rPr>
              <a:t>In 1997, Mr. Heyberger was sentenced to 65 years-to-life under California's "Three Strikes" law for residential burglary. </a:t>
            </a:r>
            <a:endParaRPr sz="1700">
              <a:solidFill>
                <a:schemeClr val="dk1"/>
              </a:solidFill>
              <a:highlight>
                <a:srgbClr val="FFFFFF"/>
              </a:highlight>
              <a:latin typeface="Sora Light"/>
              <a:ea typeface="Sora Light"/>
              <a:cs typeface="Sora Light"/>
              <a:sym typeface="Sora Light"/>
            </a:endParaRPr>
          </a:p>
          <a:p>
            <a:pPr marL="0" lvl="0" indent="0" algn="l" rtl="0">
              <a:spcBef>
                <a:spcPts val="0"/>
              </a:spcBef>
              <a:spcAft>
                <a:spcPts val="0"/>
              </a:spcAft>
              <a:buNone/>
            </a:pPr>
            <a:endParaRPr sz="1700">
              <a:solidFill>
                <a:schemeClr val="dk1"/>
              </a:solidFill>
              <a:highlight>
                <a:srgbClr val="FFFFFF"/>
              </a:highlight>
              <a:latin typeface="Sora Light"/>
              <a:ea typeface="Sora Light"/>
              <a:cs typeface="Sora Light"/>
              <a:sym typeface="Sora Light"/>
            </a:endParaRPr>
          </a:p>
          <a:p>
            <a:pPr marL="0" lvl="0" indent="0" algn="l" rtl="0">
              <a:spcBef>
                <a:spcPts val="0"/>
              </a:spcBef>
              <a:spcAft>
                <a:spcPts val="0"/>
              </a:spcAft>
              <a:buNone/>
            </a:pPr>
            <a:r>
              <a:rPr lang="en-US" sz="1700">
                <a:solidFill>
                  <a:schemeClr val="dk1"/>
                </a:solidFill>
                <a:highlight>
                  <a:srgbClr val="FFFFFF"/>
                </a:highlight>
                <a:latin typeface="Sora Light"/>
                <a:ea typeface="Sora Light"/>
                <a:cs typeface="Sora Light"/>
                <a:sym typeface="Sora Light"/>
              </a:rPr>
              <a:t>More than two decades of hard work and rehabilitation later, Peter returned home to his family under the 2018 resentencing law. Today</a:t>
            </a:r>
            <a:r>
              <a:rPr lang="en-US" sz="1800">
                <a:solidFill>
                  <a:schemeClr val="dk1"/>
                </a:solidFill>
                <a:highlight>
                  <a:srgbClr val="FFFFFF"/>
                </a:highlight>
                <a:latin typeface="Sora Light"/>
                <a:ea typeface="Sora Light"/>
                <a:cs typeface="Sora Light"/>
                <a:sym typeface="Sora Light"/>
              </a:rPr>
              <a:t>, Peter is dedicated to his work as an electrician and maintenance worker</a:t>
            </a:r>
            <a:endParaRPr sz="1300">
              <a:latin typeface="Sora Light"/>
              <a:ea typeface="Sora Light"/>
              <a:cs typeface="Sora Light"/>
              <a:sym typeface="Sora Light"/>
            </a:endParaRPr>
          </a:p>
        </p:txBody>
      </p:sp>
      <p:pic>
        <p:nvPicPr>
          <p:cNvPr id="193" name="Google Shape;193;g3178fe5bda9_0_571"/>
          <p:cNvPicPr preferRelativeResize="0"/>
          <p:nvPr/>
        </p:nvPicPr>
        <p:blipFill rotWithShape="1">
          <a:blip r:embed="rId3">
            <a:alphaModFix/>
          </a:blip>
          <a:srcRect l="12720" t="10626" r="29535"/>
          <a:stretch/>
        </p:blipFill>
        <p:spPr>
          <a:xfrm>
            <a:off x="430800" y="1399775"/>
            <a:ext cx="2116001" cy="2317976"/>
          </a:xfrm>
          <a:prstGeom prst="rect">
            <a:avLst/>
          </a:prstGeom>
          <a:noFill/>
          <a:ln>
            <a:noFill/>
          </a:ln>
        </p:spPr>
      </p:pic>
      <p:sp>
        <p:nvSpPr>
          <p:cNvPr id="194" name="Google Shape;194;g3178fe5bda9_0_571"/>
          <p:cNvSpPr txBox="1"/>
          <p:nvPr/>
        </p:nvSpPr>
        <p:spPr>
          <a:xfrm>
            <a:off x="2696225" y="3249675"/>
            <a:ext cx="4136100" cy="4770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500" b="1">
                <a:solidFill>
                  <a:schemeClr val="dk2"/>
                </a:solidFill>
                <a:highlight>
                  <a:schemeClr val="lt1"/>
                </a:highlight>
                <a:latin typeface="Sora"/>
                <a:ea typeface="Sora"/>
                <a:cs typeface="Sora"/>
                <a:sym typeface="Sor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Source:</a:t>
            </a:r>
            <a:r>
              <a:rPr lang="en-US" sz="1500">
                <a:solidFill>
                  <a:schemeClr val="dk2"/>
                </a:solidFill>
                <a:highlight>
                  <a:schemeClr val="lt1"/>
                </a:highlight>
                <a:latin typeface="Sora Light"/>
                <a:ea typeface="Sora Light"/>
                <a:cs typeface="Sora Light"/>
                <a:sym typeface="Sora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 For the People</a:t>
            </a:r>
            <a:endParaRPr sz="1500">
              <a:solidFill>
                <a:schemeClr val="dk2"/>
              </a:solidFill>
              <a:highlight>
                <a:schemeClr val="lt1"/>
              </a:highlight>
              <a:latin typeface="Sora Light"/>
              <a:ea typeface="Sora Light"/>
              <a:cs typeface="Sora Light"/>
              <a:sym typeface="Sora Light"/>
            </a:endParaRPr>
          </a:p>
        </p:txBody>
      </p:sp>
      <p:sp>
        <p:nvSpPr>
          <p:cNvPr id="195" name="Google Shape;195;g3178fe5bda9_0_571"/>
          <p:cNvSpPr/>
          <p:nvPr/>
        </p:nvSpPr>
        <p:spPr>
          <a:xfrm>
            <a:off x="430802" y="3959602"/>
            <a:ext cx="3841309" cy="824563"/>
          </a:xfrm>
          <a:prstGeom prst="flowChartProcess">
            <a:avLst/>
          </a:prstGeom>
          <a:gradFill>
            <a:gsLst>
              <a:gs pos="0">
                <a:srgbClr val="4D4D4D"/>
              </a:gs>
              <a:gs pos="100000">
                <a:srgbClr val="000000"/>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Proxima Nova"/>
              <a:ea typeface="Proxima Nova"/>
              <a:cs typeface="Proxima Nova"/>
              <a:sym typeface="Proxima Nova"/>
            </a:endParaRPr>
          </a:p>
        </p:txBody>
      </p:sp>
      <p:sp>
        <p:nvSpPr>
          <p:cNvPr id="196" name="Google Shape;196;g3178fe5bda9_0_571"/>
          <p:cNvSpPr/>
          <p:nvPr/>
        </p:nvSpPr>
        <p:spPr>
          <a:xfrm>
            <a:off x="4399402" y="3959602"/>
            <a:ext cx="3623951" cy="824563"/>
          </a:xfrm>
          <a:prstGeom prst="flowChartProcess">
            <a:avLst/>
          </a:prstGeom>
          <a:gradFill>
            <a:gsLst>
              <a:gs pos="0">
                <a:srgbClr val="4D4D4D"/>
              </a:gs>
              <a:gs pos="100000">
                <a:srgbClr val="000000"/>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300">
              <a:latin typeface="Proxima Nova"/>
              <a:ea typeface="Proxima Nova"/>
              <a:cs typeface="Proxima Nova"/>
              <a:sym typeface="Proxima Nova"/>
            </a:endParaRPr>
          </a:p>
        </p:txBody>
      </p:sp>
      <p:sp>
        <p:nvSpPr>
          <p:cNvPr id="197" name="Google Shape;197;g3178fe5bda9_0_571"/>
          <p:cNvSpPr/>
          <p:nvPr/>
        </p:nvSpPr>
        <p:spPr>
          <a:xfrm>
            <a:off x="8111353" y="3959602"/>
            <a:ext cx="3772989" cy="858980"/>
          </a:xfrm>
          <a:prstGeom prst="flowChartProcess">
            <a:avLst/>
          </a:prstGeom>
          <a:gradFill>
            <a:gsLst>
              <a:gs pos="0">
                <a:srgbClr val="4D4D4D"/>
              </a:gs>
              <a:gs pos="100000">
                <a:srgbClr val="000000"/>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300">
              <a:latin typeface="Proxima Nova"/>
              <a:ea typeface="Proxima Nova"/>
              <a:cs typeface="Proxima Nova"/>
              <a:sym typeface="Proxima Nova"/>
            </a:endParaRPr>
          </a:p>
        </p:txBody>
      </p:sp>
      <p:sp>
        <p:nvSpPr>
          <p:cNvPr id="198" name="Google Shape;198;g3178fe5bda9_0_571"/>
          <p:cNvSpPr txBox="1">
            <a:spLocks noGrp="1"/>
          </p:cNvSpPr>
          <p:nvPr>
            <p:ph type="body" idx="4294967295"/>
          </p:nvPr>
        </p:nvSpPr>
        <p:spPr>
          <a:xfrm>
            <a:off x="253650" y="4918243"/>
            <a:ext cx="4241700" cy="824100"/>
          </a:xfrm>
          <a:prstGeom prst="rect">
            <a:avLst/>
          </a:prstGeom>
          <a:noFill/>
        </p:spPr>
        <p:txBody>
          <a:bodyPr spcFirstLastPara="1" wrap="square" lIns="121900" tIns="121900" rIns="121900" bIns="121900" anchor="ctr" anchorCtr="0">
            <a:noAutofit/>
          </a:bodyPr>
          <a:lstStyle/>
          <a:p>
            <a:pPr marL="0" lvl="0" indent="0" algn="ctr" rtl="0">
              <a:spcBef>
                <a:spcPts val="0"/>
              </a:spcBef>
              <a:spcAft>
                <a:spcPts val="1600"/>
              </a:spcAft>
              <a:buNone/>
            </a:pPr>
            <a:r>
              <a:rPr lang="en-US" sz="1800">
                <a:solidFill>
                  <a:schemeClr val="dk1"/>
                </a:solidFill>
                <a:latin typeface="Sora"/>
                <a:ea typeface="Sora"/>
                <a:cs typeface="Sora"/>
                <a:sym typeface="Sora"/>
              </a:rPr>
              <a:t>Harshly sentenced non-violent, non-serious offenders</a:t>
            </a:r>
            <a:endParaRPr sz="1800">
              <a:solidFill>
                <a:schemeClr val="dk1"/>
              </a:solidFill>
              <a:latin typeface="Sora"/>
              <a:ea typeface="Sora"/>
              <a:cs typeface="Sora"/>
              <a:sym typeface="Sora"/>
            </a:endParaRPr>
          </a:p>
        </p:txBody>
      </p:sp>
      <p:sp>
        <p:nvSpPr>
          <p:cNvPr id="199" name="Google Shape;199;g3178fe5bda9_0_571"/>
          <p:cNvSpPr txBox="1">
            <a:spLocks noGrp="1"/>
          </p:cNvSpPr>
          <p:nvPr>
            <p:ph type="body" idx="4294967295"/>
          </p:nvPr>
        </p:nvSpPr>
        <p:spPr>
          <a:xfrm>
            <a:off x="8114300" y="4881289"/>
            <a:ext cx="3772800" cy="560700"/>
          </a:xfrm>
          <a:prstGeom prst="rect">
            <a:avLst/>
          </a:prstGeom>
          <a:noFill/>
        </p:spPr>
        <p:txBody>
          <a:bodyPr spcFirstLastPara="1" wrap="square" lIns="121900" tIns="121900" rIns="121900" bIns="121900" anchor="ctr" anchorCtr="0">
            <a:noAutofit/>
          </a:bodyPr>
          <a:lstStyle/>
          <a:p>
            <a:pPr marL="0" lvl="0" indent="0" algn="ctr" rtl="0">
              <a:spcBef>
                <a:spcPts val="0"/>
              </a:spcBef>
              <a:spcAft>
                <a:spcPts val="1600"/>
              </a:spcAft>
              <a:buNone/>
            </a:pPr>
            <a:r>
              <a:rPr lang="en-US" sz="1800">
                <a:solidFill>
                  <a:schemeClr val="dk1"/>
                </a:solidFill>
                <a:latin typeface="Sora"/>
                <a:ea typeface="Sora"/>
                <a:cs typeface="Sora"/>
                <a:sym typeface="Sora"/>
              </a:rPr>
              <a:t>Taxpayer costs</a:t>
            </a:r>
            <a:endParaRPr sz="1800">
              <a:solidFill>
                <a:schemeClr val="dk1"/>
              </a:solidFill>
              <a:latin typeface="Sora"/>
              <a:ea typeface="Sora"/>
              <a:cs typeface="Sora"/>
              <a:sym typeface="Sora"/>
            </a:endParaRPr>
          </a:p>
        </p:txBody>
      </p:sp>
      <p:sp>
        <p:nvSpPr>
          <p:cNvPr id="200" name="Google Shape;200;g3178fe5bda9_0_571"/>
          <p:cNvSpPr txBox="1">
            <a:spLocks noGrp="1"/>
          </p:cNvSpPr>
          <p:nvPr>
            <p:ph type="body" idx="4294967295"/>
          </p:nvPr>
        </p:nvSpPr>
        <p:spPr>
          <a:xfrm>
            <a:off x="8367105" y="4091579"/>
            <a:ext cx="3357300" cy="560700"/>
          </a:xfrm>
          <a:prstGeom prst="rect">
            <a:avLst/>
          </a:prstGeom>
          <a:noFill/>
        </p:spPr>
        <p:txBody>
          <a:bodyPr spcFirstLastPara="1" wrap="square" lIns="121900" tIns="121900" rIns="121900" bIns="121900" anchor="ctr" anchorCtr="0">
            <a:noAutofit/>
          </a:bodyPr>
          <a:lstStyle/>
          <a:p>
            <a:pPr marL="0" lvl="0" indent="0" algn="ctr" rtl="0">
              <a:lnSpc>
                <a:spcPct val="95000"/>
              </a:lnSpc>
              <a:spcBef>
                <a:spcPts val="0"/>
              </a:spcBef>
              <a:spcAft>
                <a:spcPts val="1600"/>
              </a:spcAft>
              <a:buSzPts val="1400"/>
              <a:buNone/>
            </a:pPr>
            <a:r>
              <a:rPr lang="en-US" sz="2500">
                <a:solidFill>
                  <a:srgbClr val="FFFF00"/>
                </a:solidFill>
                <a:latin typeface="Sora SemiBold"/>
                <a:ea typeface="Sora SemiBold"/>
                <a:cs typeface="Sora SemiBold"/>
                <a:sym typeface="Sora SemiBold"/>
              </a:rPr>
              <a:t>$10M USD/year</a:t>
            </a:r>
            <a:endParaRPr sz="2500">
              <a:solidFill>
                <a:srgbClr val="FFFF00"/>
              </a:solidFill>
              <a:latin typeface="Sora SemiBold"/>
              <a:ea typeface="Sora SemiBold"/>
              <a:cs typeface="Sora SemiBold"/>
              <a:sym typeface="Sora SemiBold"/>
            </a:endParaRPr>
          </a:p>
        </p:txBody>
      </p:sp>
      <p:sp>
        <p:nvSpPr>
          <p:cNvPr id="201" name="Google Shape;201;g3178fe5bda9_0_571"/>
          <p:cNvSpPr txBox="1">
            <a:spLocks noGrp="1"/>
          </p:cNvSpPr>
          <p:nvPr>
            <p:ph type="body" idx="4294967295"/>
          </p:nvPr>
        </p:nvSpPr>
        <p:spPr>
          <a:xfrm>
            <a:off x="4551629" y="4023492"/>
            <a:ext cx="3280200" cy="697200"/>
          </a:xfrm>
          <a:prstGeom prst="rect">
            <a:avLst/>
          </a:prstGeom>
          <a:noFill/>
        </p:spPr>
        <p:txBody>
          <a:bodyPr spcFirstLastPara="1" wrap="square" lIns="121900" tIns="121900" rIns="121900" bIns="121900" anchor="ctr" anchorCtr="0">
            <a:noAutofit/>
          </a:bodyPr>
          <a:lstStyle/>
          <a:p>
            <a:pPr marL="0" lvl="0" indent="0" algn="ctr" rtl="0">
              <a:lnSpc>
                <a:spcPct val="95000"/>
              </a:lnSpc>
              <a:spcBef>
                <a:spcPts val="0"/>
              </a:spcBef>
              <a:spcAft>
                <a:spcPts val="1600"/>
              </a:spcAft>
              <a:buSzPts val="1200"/>
              <a:buNone/>
            </a:pPr>
            <a:r>
              <a:rPr lang="en-US" sz="2500">
                <a:solidFill>
                  <a:srgbClr val="00FF00"/>
                </a:solidFill>
                <a:latin typeface="Sora SemiBold"/>
                <a:ea typeface="Sora SemiBold"/>
                <a:cs typeface="Sora SemiBold"/>
                <a:sym typeface="Sora SemiBold"/>
              </a:rPr>
              <a:t>25+ Years</a:t>
            </a:r>
            <a:endParaRPr sz="2500">
              <a:solidFill>
                <a:srgbClr val="00FF00"/>
              </a:solidFill>
              <a:latin typeface="Sora SemiBold"/>
              <a:ea typeface="Sora SemiBold"/>
              <a:cs typeface="Sora SemiBold"/>
              <a:sym typeface="Sora SemiBold"/>
            </a:endParaRPr>
          </a:p>
        </p:txBody>
      </p:sp>
      <p:sp>
        <p:nvSpPr>
          <p:cNvPr id="202" name="Google Shape;202;g3178fe5bda9_0_571"/>
          <p:cNvSpPr txBox="1">
            <a:spLocks noGrp="1"/>
          </p:cNvSpPr>
          <p:nvPr>
            <p:ph type="body" idx="4294967295"/>
          </p:nvPr>
        </p:nvSpPr>
        <p:spPr>
          <a:xfrm>
            <a:off x="592152" y="3959618"/>
            <a:ext cx="3463200" cy="824700"/>
          </a:xfrm>
          <a:prstGeom prst="rect">
            <a:avLst/>
          </a:prstGeom>
          <a:noFill/>
        </p:spPr>
        <p:txBody>
          <a:bodyPr spcFirstLastPara="1" wrap="square" lIns="121900" tIns="121900" rIns="121900" bIns="121900" anchor="ctr" anchorCtr="0">
            <a:normAutofit/>
          </a:bodyPr>
          <a:lstStyle/>
          <a:p>
            <a:pPr marL="0" lvl="0" indent="0" algn="ctr" rtl="0">
              <a:spcBef>
                <a:spcPts val="0"/>
              </a:spcBef>
              <a:spcAft>
                <a:spcPts val="1600"/>
              </a:spcAft>
              <a:buNone/>
            </a:pPr>
            <a:r>
              <a:rPr lang="en-US" sz="2500">
                <a:solidFill>
                  <a:srgbClr val="00FFFF"/>
                </a:solidFill>
                <a:latin typeface="Sora SemiBold"/>
                <a:ea typeface="Sora SemiBold"/>
                <a:cs typeface="Sora SemiBold"/>
                <a:sym typeface="Sora SemiBold"/>
              </a:rPr>
              <a:t>500+ individuals</a:t>
            </a:r>
            <a:endParaRPr sz="1900">
              <a:solidFill>
                <a:srgbClr val="00FFFF"/>
              </a:solidFill>
              <a:latin typeface="Sora SemiBold"/>
              <a:ea typeface="Sora SemiBold"/>
              <a:cs typeface="Sora SemiBold"/>
              <a:sym typeface="Sora SemiBold"/>
            </a:endParaRPr>
          </a:p>
        </p:txBody>
      </p:sp>
      <p:sp>
        <p:nvSpPr>
          <p:cNvPr id="203" name="Google Shape;203;g3178fe5bda9_0_571"/>
          <p:cNvSpPr txBox="1">
            <a:spLocks noGrp="1"/>
          </p:cNvSpPr>
          <p:nvPr>
            <p:ph type="body" idx="4294967295"/>
          </p:nvPr>
        </p:nvSpPr>
        <p:spPr>
          <a:xfrm>
            <a:off x="4346934" y="4918244"/>
            <a:ext cx="3624000" cy="560700"/>
          </a:xfrm>
          <a:prstGeom prst="rect">
            <a:avLst/>
          </a:prstGeom>
          <a:noFill/>
        </p:spPr>
        <p:txBody>
          <a:bodyPr spcFirstLastPara="1" wrap="square" lIns="121900" tIns="121900" rIns="121900" bIns="121900" anchor="ctr" anchorCtr="0">
            <a:noAutofit/>
          </a:bodyPr>
          <a:lstStyle/>
          <a:p>
            <a:pPr marL="0" lvl="0" indent="0" algn="ctr" rtl="0">
              <a:spcBef>
                <a:spcPts val="0"/>
              </a:spcBef>
              <a:spcAft>
                <a:spcPts val="1600"/>
              </a:spcAft>
              <a:buNone/>
            </a:pPr>
            <a:r>
              <a:rPr lang="en-US" sz="1800">
                <a:solidFill>
                  <a:schemeClr val="dk1"/>
                </a:solidFill>
                <a:latin typeface="Sora"/>
                <a:ea typeface="Sora"/>
                <a:cs typeface="Sora"/>
                <a:sym typeface="Sora"/>
              </a:rPr>
              <a:t>Sentence length</a:t>
            </a:r>
            <a:endParaRPr sz="1800">
              <a:solidFill>
                <a:schemeClr val="dk1"/>
              </a:solidFill>
              <a:latin typeface="Sora"/>
              <a:ea typeface="Sora"/>
              <a:cs typeface="Sora"/>
              <a:sym typeface="Sora"/>
            </a:endParaRPr>
          </a:p>
        </p:txBody>
      </p:sp>
      <p:sp>
        <p:nvSpPr>
          <p:cNvPr id="204" name="Google Shape;204;g3178fe5bda9_0_571"/>
          <p:cNvSpPr txBox="1">
            <a:spLocks noGrp="1"/>
          </p:cNvSpPr>
          <p:nvPr>
            <p:ph type="body" idx="4294967295"/>
          </p:nvPr>
        </p:nvSpPr>
        <p:spPr>
          <a:xfrm>
            <a:off x="144067" y="5721233"/>
            <a:ext cx="6905100" cy="367500"/>
          </a:xfrm>
          <a:prstGeom prst="rect">
            <a:avLst/>
          </a:prstGeom>
          <a:noFill/>
        </p:spPr>
        <p:txBody>
          <a:bodyPr spcFirstLastPara="1" wrap="square" lIns="121900" tIns="121900" rIns="121900" bIns="121900" anchor="ctr" anchorCtr="0">
            <a:noAutofit/>
          </a:bodyPr>
          <a:lstStyle/>
          <a:p>
            <a:pPr marL="0" lvl="0" indent="0" algn="l" rtl="0">
              <a:spcBef>
                <a:spcPts val="0"/>
              </a:spcBef>
              <a:spcAft>
                <a:spcPts val="1600"/>
              </a:spcAft>
              <a:buNone/>
            </a:pPr>
            <a:r>
              <a:rPr lang="en-US" sz="1400" b="1">
                <a:latin typeface="Sora"/>
                <a:ea typeface="Sora"/>
                <a:cs typeface="Sora"/>
                <a:sym typeface="Sora"/>
              </a:rPr>
              <a:t>Note:</a:t>
            </a:r>
            <a:r>
              <a:rPr lang="en-US" sz="1400">
                <a:latin typeface="Sora"/>
                <a:ea typeface="Sora"/>
                <a:cs typeface="Sora"/>
                <a:sym typeface="Sora"/>
              </a:rPr>
              <a:t> Statistics are for CA Department of Corrections (CDCR)</a:t>
            </a:r>
            <a:endParaRPr sz="1400">
              <a:latin typeface="Sora"/>
              <a:ea typeface="Sora"/>
              <a:cs typeface="Sora"/>
              <a:sym typeface="Sora"/>
            </a:endParaRPr>
          </a:p>
        </p:txBody>
      </p:sp>
      <p:sp>
        <p:nvSpPr>
          <p:cNvPr id="205" name="Google Shape;205;g3178fe5bda9_0_571"/>
          <p:cNvSpPr txBox="1"/>
          <p:nvPr/>
        </p:nvSpPr>
        <p:spPr>
          <a:xfrm>
            <a:off x="3250" y="479625"/>
            <a:ext cx="12181500" cy="5607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4000">
                <a:solidFill>
                  <a:srgbClr val="434343"/>
                </a:solidFill>
                <a:latin typeface="Sora Medium"/>
                <a:ea typeface="Sora Medium"/>
                <a:cs typeface="Sora Medium"/>
                <a:sym typeface="Sora Medium"/>
              </a:rPr>
              <a:t>Problem</a:t>
            </a:r>
            <a:endParaRPr sz="4000">
              <a:solidFill>
                <a:srgbClr val="434343"/>
              </a:solidFill>
              <a:latin typeface="Sora Medium"/>
              <a:ea typeface="Sora Medium"/>
              <a:cs typeface="Sora Medium"/>
              <a:sym typeface="Sora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3178fe5bda9_0_818"/>
          <p:cNvSpPr/>
          <p:nvPr/>
        </p:nvSpPr>
        <p:spPr>
          <a:xfrm rot="5400000">
            <a:off x="5725100" y="-5357325"/>
            <a:ext cx="737700" cy="121815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211" name="Google Shape;211;g3178fe5bda9_0_818"/>
          <p:cNvSpPr/>
          <p:nvPr/>
        </p:nvSpPr>
        <p:spPr>
          <a:xfrm>
            <a:off x="6089725" y="2972978"/>
            <a:ext cx="3988498" cy="426879"/>
          </a:xfrm>
          <a:custGeom>
            <a:avLst/>
            <a:gdLst/>
            <a:ahLst/>
            <a:cxnLst/>
            <a:rect l="l" t="t" r="r" b="b"/>
            <a:pathLst>
              <a:path w="127939" h="19999" extrusionOk="0">
                <a:moveTo>
                  <a:pt x="0" y="18174"/>
                </a:moveTo>
                <a:cubicBezTo>
                  <a:pt x="3031" y="15145"/>
                  <a:pt x="11735" y="-124"/>
                  <a:pt x="18183" y="1"/>
                </a:cubicBezTo>
                <a:cubicBezTo>
                  <a:pt x="24632" y="126"/>
                  <a:pt x="31672" y="18431"/>
                  <a:pt x="38691" y="18923"/>
                </a:cubicBezTo>
                <a:cubicBezTo>
                  <a:pt x="45710" y="19415"/>
                  <a:pt x="52862" y="2796"/>
                  <a:pt x="60299" y="2952"/>
                </a:cubicBezTo>
                <a:cubicBezTo>
                  <a:pt x="67736" y="3109"/>
                  <a:pt x="75173" y="18531"/>
                  <a:pt x="83315" y="19862"/>
                </a:cubicBezTo>
                <a:cubicBezTo>
                  <a:pt x="91457" y="21193"/>
                  <a:pt x="101713" y="12425"/>
                  <a:pt x="109150" y="10938"/>
                </a:cubicBezTo>
                <a:cubicBezTo>
                  <a:pt x="116587" y="9451"/>
                  <a:pt x="124808" y="10938"/>
                  <a:pt x="127939" y="10938"/>
                </a:cubicBezTo>
              </a:path>
            </a:pathLst>
          </a:custGeom>
          <a:noFill/>
          <a:ln w="19050" cap="flat" cmpd="sng">
            <a:solidFill>
              <a:schemeClr val="dk2"/>
            </a:solidFill>
            <a:prstDash val="solid"/>
            <a:round/>
            <a:headEnd type="none" w="med" len="med"/>
            <a:tailEnd type="stealth" w="med" len="med"/>
          </a:ln>
        </p:spPr>
        <p:txBody>
          <a:bodyPr/>
          <a:lstStyle/>
          <a:p>
            <a:endParaRPr lang="en-US"/>
          </a:p>
        </p:txBody>
      </p:sp>
      <p:sp>
        <p:nvSpPr>
          <p:cNvPr id="212" name="Google Shape;212;g3178fe5bda9_0_818"/>
          <p:cNvSpPr/>
          <p:nvPr/>
        </p:nvSpPr>
        <p:spPr>
          <a:xfrm>
            <a:off x="573700" y="1315476"/>
            <a:ext cx="2387664" cy="530280"/>
          </a:xfrm>
          <a:prstGeom prst="flowChartTerminator">
            <a:avLst/>
          </a:prstGeom>
          <a:solidFill>
            <a:srgbClr val="1F232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13" name="Google Shape;213;g3178fe5bda9_0_818"/>
          <p:cNvSpPr txBox="1"/>
          <p:nvPr/>
        </p:nvSpPr>
        <p:spPr>
          <a:xfrm>
            <a:off x="628625" y="1364125"/>
            <a:ext cx="2273100" cy="433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a:solidFill>
                  <a:schemeClr val="lt1"/>
                </a:solidFill>
                <a:latin typeface="Sora"/>
                <a:ea typeface="Sora"/>
                <a:cs typeface="Sora"/>
                <a:sym typeface="Sora"/>
              </a:rPr>
              <a:t>Legal Provisions</a:t>
            </a:r>
            <a:endParaRPr sz="1800">
              <a:solidFill>
                <a:schemeClr val="lt1"/>
              </a:solidFill>
              <a:latin typeface="Sora"/>
              <a:ea typeface="Sora"/>
              <a:cs typeface="Sora"/>
              <a:sym typeface="Sora"/>
            </a:endParaRPr>
          </a:p>
        </p:txBody>
      </p:sp>
      <p:pic>
        <p:nvPicPr>
          <p:cNvPr id="214" name="Google Shape;214;g3178fe5bda9_0_818"/>
          <p:cNvPicPr preferRelativeResize="0"/>
          <p:nvPr/>
        </p:nvPicPr>
        <p:blipFill>
          <a:blip r:embed="rId3">
            <a:alphaModFix/>
          </a:blip>
          <a:stretch>
            <a:fillRect/>
          </a:stretch>
        </p:blipFill>
        <p:spPr>
          <a:xfrm>
            <a:off x="10266485" y="2601388"/>
            <a:ext cx="1143850" cy="1143850"/>
          </a:xfrm>
          <a:prstGeom prst="rect">
            <a:avLst/>
          </a:prstGeom>
          <a:noFill/>
          <a:ln>
            <a:noFill/>
          </a:ln>
        </p:spPr>
      </p:pic>
      <p:pic>
        <p:nvPicPr>
          <p:cNvPr id="215" name="Google Shape;215;g3178fe5bda9_0_818"/>
          <p:cNvPicPr preferRelativeResize="0"/>
          <p:nvPr/>
        </p:nvPicPr>
        <p:blipFill>
          <a:blip r:embed="rId4">
            <a:alphaModFix/>
          </a:blip>
          <a:stretch>
            <a:fillRect/>
          </a:stretch>
        </p:blipFill>
        <p:spPr>
          <a:xfrm>
            <a:off x="8698135" y="2997458"/>
            <a:ext cx="282040" cy="282040"/>
          </a:xfrm>
          <a:prstGeom prst="rect">
            <a:avLst/>
          </a:prstGeom>
          <a:noFill/>
          <a:ln>
            <a:noFill/>
          </a:ln>
        </p:spPr>
      </p:pic>
      <p:pic>
        <p:nvPicPr>
          <p:cNvPr id="216" name="Google Shape;216;g3178fe5bda9_0_818"/>
          <p:cNvPicPr preferRelativeResize="0"/>
          <p:nvPr/>
        </p:nvPicPr>
        <p:blipFill>
          <a:blip r:embed="rId5">
            <a:alphaModFix/>
          </a:blip>
          <a:stretch>
            <a:fillRect/>
          </a:stretch>
        </p:blipFill>
        <p:spPr>
          <a:xfrm>
            <a:off x="6263325" y="2441207"/>
            <a:ext cx="627442" cy="530309"/>
          </a:xfrm>
          <a:prstGeom prst="rect">
            <a:avLst/>
          </a:prstGeom>
          <a:noFill/>
          <a:ln>
            <a:noFill/>
          </a:ln>
        </p:spPr>
      </p:pic>
      <p:sp>
        <p:nvSpPr>
          <p:cNvPr id="217" name="Google Shape;217;g3178fe5bda9_0_818"/>
          <p:cNvSpPr txBox="1"/>
          <p:nvPr/>
        </p:nvSpPr>
        <p:spPr>
          <a:xfrm>
            <a:off x="7142423" y="3557358"/>
            <a:ext cx="1883100" cy="426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700" b="1">
                <a:solidFill>
                  <a:srgbClr val="434343"/>
                </a:solidFill>
                <a:latin typeface="Sora"/>
                <a:ea typeface="Sora"/>
                <a:cs typeface="Sora"/>
                <a:sym typeface="Sora"/>
              </a:rPr>
              <a:t>Roadblocks</a:t>
            </a:r>
            <a:endParaRPr sz="1700" b="1">
              <a:solidFill>
                <a:srgbClr val="434343"/>
              </a:solidFill>
              <a:latin typeface="Sora"/>
              <a:ea typeface="Sora"/>
              <a:cs typeface="Sora"/>
              <a:sym typeface="Sora"/>
            </a:endParaRPr>
          </a:p>
        </p:txBody>
      </p:sp>
      <p:sp>
        <p:nvSpPr>
          <p:cNvPr id="218" name="Google Shape;218;g3178fe5bda9_0_818"/>
          <p:cNvSpPr txBox="1"/>
          <p:nvPr/>
        </p:nvSpPr>
        <p:spPr>
          <a:xfrm rot="-749567">
            <a:off x="5774753" y="2209646"/>
            <a:ext cx="1604592" cy="423316"/>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434343"/>
                </a:solidFill>
                <a:latin typeface="Sora"/>
                <a:ea typeface="Sora"/>
                <a:cs typeface="Sora"/>
                <a:sym typeface="Sora"/>
              </a:rPr>
              <a:t>Measure passed</a:t>
            </a:r>
            <a:endParaRPr sz="1300">
              <a:solidFill>
                <a:srgbClr val="434343"/>
              </a:solidFill>
              <a:latin typeface="Sora"/>
              <a:ea typeface="Sora"/>
              <a:cs typeface="Sora"/>
              <a:sym typeface="Sora"/>
            </a:endParaRPr>
          </a:p>
        </p:txBody>
      </p:sp>
      <p:pic>
        <p:nvPicPr>
          <p:cNvPr id="219" name="Google Shape;219;g3178fe5bda9_0_818"/>
          <p:cNvPicPr preferRelativeResize="0"/>
          <p:nvPr/>
        </p:nvPicPr>
        <p:blipFill>
          <a:blip r:embed="rId5">
            <a:alphaModFix/>
          </a:blip>
          <a:stretch>
            <a:fillRect/>
          </a:stretch>
        </p:blipFill>
        <p:spPr>
          <a:xfrm>
            <a:off x="7578032" y="2601409"/>
            <a:ext cx="627442" cy="530302"/>
          </a:xfrm>
          <a:prstGeom prst="rect">
            <a:avLst/>
          </a:prstGeom>
          <a:noFill/>
          <a:ln>
            <a:noFill/>
          </a:ln>
        </p:spPr>
      </p:pic>
      <p:sp>
        <p:nvSpPr>
          <p:cNvPr id="220" name="Google Shape;220;g3178fe5bda9_0_818"/>
          <p:cNvSpPr txBox="1"/>
          <p:nvPr/>
        </p:nvSpPr>
        <p:spPr>
          <a:xfrm rot="-740675">
            <a:off x="7031573" y="1962828"/>
            <a:ext cx="1720376" cy="700418"/>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434343"/>
                </a:solidFill>
                <a:latin typeface="Sora"/>
                <a:ea typeface="Sora"/>
                <a:cs typeface="Sora"/>
                <a:sym typeface="Sora"/>
              </a:rPr>
              <a:t>PIR Pilot - Progressive DAs participate</a:t>
            </a:r>
            <a:endParaRPr sz="1300">
              <a:solidFill>
                <a:srgbClr val="434343"/>
              </a:solidFill>
              <a:latin typeface="Sora"/>
              <a:ea typeface="Sora"/>
              <a:cs typeface="Sora"/>
              <a:sym typeface="Sora"/>
            </a:endParaRPr>
          </a:p>
        </p:txBody>
      </p:sp>
      <p:sp>
        <p:nvSpPr>
          <p:cNvPr id="221" name="Google Shape;221;g3178fe5bda9_0_818"/>
          <p:cNvSpPr txBox="1"/>
          <p:nvPr/>
        </p:nvSpPr>
        <p:spPr>
          <a:xfrm rot="-860236">
            <a:off x="8277187" y="2371452"/>
            <a:ext cx="2021975" cy="584271"/>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300">
                <a:solidFill>
                  <a:srgbClr val="434343"/>
                </a:solidFill>
                <a:latin typeface="Sora"/>
                <a:ea typeface="Sora"/>
                <a:cs typeface="Sora"/>
                <a:sym typeface="Sora"/>
              </a:rPr>
              <a:t>Many CA counties do not have PIR</a:t>
            </a:r>
            <a:endParaRPr sz="1300">
              <a:solidFill>
                <a:srgbClr val="434343"/>
              </a:solidFill>
              <a:latin typeface="Sora"/>
              <a:ea typeface="Sora"/>
              <a:cs typeface="Sora"/>
              <a:sym typeface="Sora"/>
            </a:endParaRPr>
          </a:p>
        </p:txBody>
      </p:sp>
      <p:sp>
        <p:nvSpPr>
          <p:cNvPr id="222" name="Google Shape;222;g3178fe5bda9_0_818"/>
          <p:cNvSpPr txBox="1"/>
          <p:nvPr/>
        </p:nvSpPr>
        <p:spPr>
          <a:xfrm>
            <a:off x="0" y="483975"/>
            <a:ext cx="12192000" cy="5565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4000">
                <a:solidFill>
                  <a:srgbClr val="434343"/>
                </a:solidFill>
                <a:latin typeface="Sora Medium"/>
                <a:ea typeface="Sora Medium"/>
                <a:cs typeface="Sora Medium"/>
                <a:sym typeface="Sora Medium"/>
              </a:rPr>
              <a:t>Background</a:t>
            </a:r>
            <a:endParaRPr sz="4000">
              <a:solidFill>
                <a:srgbClr val="434343"/>
              </a:solidFill>
              <a:latin typeface="Sora Medium"/>
              <a:ea typeface="Sora Medium"/>
              <a:cs typeface="Sora Medium"/>
              <a:sym typeface="Sora Medium"/>
            </a:endParaRPr>
          </a:p>
        </p:txBody>
      </p:sp>
      <p:sp>
        <p:nvSpPr>
          <p:cNvPr id="223" name="Google Shape;223;g3178fe5bda9_0_818"/>
          <p:cNvSpPr/>
          <p:nvPr/>
        </p:nvSpPr>
        <p:spPr>
          <a:xfrm>
            <a:off x="9814610" y="1355975"/>
            <a:ext cx="1741068" cy="530280"/>
          </a:xfrm>
          <a:prstGeom prst="flowChartTerminator">
            <a:avLst/>
          </a:prstGeom>
          <a:solidFill>
            <a:srgbClr val="1F232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24" name="Google Shape;224;g3178fe5bda9_0_818"/>
          <p:cNvSpPr txBox="1"/>
          <p:nvPr/>
        </p:nvSpPr>
        <p:spPr>
          <a:xfrm>
            <a:off x="9854661" y="1404623"/>
            <a:ext cx="1657500" cy="433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a:solidFill>
                  <a:schemeClr val="lt1"/>
                </a:solidFill>
                <a:latin typeface="Sora"/>
                <a:ea typeface="Sora"/>
                <a:cs typeface="Sora"/>
                <a:sym typeface="Sora"/>
              </a:rPr>
              <a:t>Reform</a:t>
            </a:r>
            <a:endParaRPr sz="1800">
              <a:solidFill>
                <a:schemeClr val="lt1"/>
              </a:solidFill>
              <a:latin typeface="Sora"/>
              <a:ea typeface="Sora"/>
              <a:cs typeface="Sora"/>
              <a:sym typeface="Sora"/>
            </a:endParaRPr>
          </a:p>
        </p:txBody>
      </p:sp>
      <p:cxnSp>
        <p:nvCxnSpPr>
          <p:cNvPr id="225" name="Google Shape;225;g3178fe5bda9_0_818"/>
          <p:cNvCxnSpPr/>
          <p:nvPr/>
        </p:nvCxnSpPr>
        <p:spPr>
          <a:xfrm rot="10800000" flipH="1">
            <a:off x="3384800" y="1613600"/>
            <a:ext cx="6096000" cy="15000"/>
          </a:xfrm>
          <a:prstGeom prst="straightConnector1">
            <a:avLst/>
          </a:prstGeom>
          <a:noFill/>
          <a:ln w="9525" cap="flat" cmpd="sng">
            <a:solidFill>
              <a:srgbClr val="999999"/>
            </a:solidFill>
            <a:prstDash val="dot"/>
            <a:round/>
            <a:headEnd type="none" w="med" len="med"/>
            <a:tailEnd type="none" w="med" len="med"/>
          </a:ln>
        </p:spPr>
      </p:cxnSp>
      <p:sp>
        <p:nvSpPr>
          <p:cNvPr id="226" name="Google Shape;226;g3178fe5bda9_0_818"/>
          <p:cNvSpPr/>
          <p:nvPr/>
        </p:nvSpPr>
        <p:spPr>
          <a:xfrm>
            <a:off x="6232255" y="4921940"/>
            <a:ext cx="1518858" cy="613764"/>
          </a:xfrm>
          <a:prstGeom prst="flowChartTerminator">
            <a:avLst/>
          </a:prstGeom>
          <a:solidFill>
            <a:srgbClr val="1F23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Proxima Nova"/>
              <a:ea typeface="Proxima Nova"/>
              <a:cs typeface="Proxima Nova"/>
              <a:sym typeface="Proxima Nova"/>
            </a:endParaRPr>
          </a:p>
        </p:txBody>
      </p:sp>
      <p:sp>
        <p:nvSpPr>
          <p:cNvPr id="227" name="Google Shape;227;g3178fe5bda9_0_818"/>
          <p:cNvSpPr txBox="1"/>
          <p:nvPr/>
        </p:nvSpPr>
        <p:spPr>
          <a:xfrm>
            <a:off x="6219123" y="4978520"/>
            <a:ext cx="1515000" cy="50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50">
                <a:solidFill>
                  <a:srgbClr val="00FF00"/>
                </a:solidFill>
                <a:latin typeface="Sora"/>
                <a:ea typeface="Sora"/>
                <a:cs typeface="Sora"/>
                <a:sym typeface="Sora"/>
              </a:rPr>
              <a:t>Incentives</a:t>
            </a:r>
            <a:endParaRPr sz="1650">
              <a:solidFill>
                <a:srgbClr val="00FF00"/>
              </a:solidFill>
              <a:latin typeface="Sora"/>
              <a:ea typeface="Sora"/>
              <a:cs typeface="Sora"/>
              <a:sym typeface="Sora"/>
            </a:endParaRPr>
          </a:p>
        </p:txBody>
      </p:sp>
      <p:sp>
        <p:nvSpPr>
          <p:cNvPr id="228" name="Google Shape;228;g3178fe5bda9_0_818"/>
          <p:cNvSpPr/>
          <p:nvPr/>
        </p:nvSpPr>
        <p:spPr>
          <a:xfrm>
            <a:off x="7863507" y="4906158"/>
            <a:ext cx="1951290" cy="687798"/>
          </a:xfrm>
          <a:prstGeom prst="flowChartTerminator">
            <a:avLst/>
          </a:prstGeom>
          <a:solidFill>
            <a:srgbClr val="1F23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Proxima Nova"/>
              <a:ea typeface="Proxima Nova"/>
              <a:cs typeface="Proxima Nova"/>
              <a:sym typeface="Proxima Nova"/>
            </a:endParaRPr>
          </a:p>
        </p:txBody>
      </p:sp>
      <p:sp>
        <p:nvSpPr>
          <p:cNvPr id="229" name="Google Shape;229;g3178fe5bda9_0_818"/>
          <p:cNvSpPr txBox="1"/>
          <p:nvPr/>
        </p:nvSpPr>
        <p:spPr>
          <a:xfrm>
            <a:off x="7863565" y="4964131"/>
            <a:ext cx="1951200" cy="5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50">
                <a:solidFill>
                  <a:srgbClr val="FFFF00"/>
                </a:solidFill>
                <a:latin typeface="Sora"/>
                <a:ea typeface="Sora"/>
                <a:cs typeface="Sora"/>
                <a:sym typeface="Sora"/>
              </a:rPr>
              <a:t>Resource constraints</a:t>
            </a:r>
            <a:endParaRPr sz="1650">
              <a:solidFill>
                <a:srgbClr val="FFFF00"/>
              </a:solidFill>
              <a:latin typeface="Sora"/>
              <a:ea typeface="Sora"/>
              <a:cs typeface="Sora"/>
              <a:sym typeface="Sora"/>
            </a:endParaRPr>
          </a:p>
        </p:txBody>
      </p:sp>
      <p:sp>
        <p:nvSpPr>
          <p:cNvPr id="230" name="Google Shape;230;g3178fe5bda9_0_818"/>
          <p:cNvSpPr/>
          <p:nvPr/>
        </p:nvSpPr>
        <p:spPr>
          <a:xfrm>
            <a:off x="8315418" y="4141745"/>
            <a:ext cx="1518858" cy="613764"/>
          </a:xfrm>
          <a:prstGeom prst="flowChartTerminator">
            <a:avLst/>
          </a:prstGeom>
          <a:solidFill>
            <a:srgbClr val="1F23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Proxima Nova"/>
              <a:ea typeface="Proxima Nova"/>
              <a:cs typeface="Proxima Nova"/>
              <a:sym typeface="Proxima Nova"/>
            </a:endParaRPr>
          </a:p>
        </p:txBody>
      </p:sp>
      <p:sp>
        <p:nvSpPr>
          <p:cNvPr id="231" name="Google Shape;231;g3178fe5bda9_0_818"/>
          <p:cNvSpPr txBox="1"/>
          <p:nvPr/>
        </p:nvSpPr>
        <p:spPr>
          <a:xfrm>
            <a:off x="8361101" y="4198032"/>
            <a:ext cx="1453500" cy="50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50">
                <a:solidFill>
                  <a:srgbClr val="00FFFF"/>
                </a:solidFill>
                <a:latin typeface="Sora"/>
                <a:ea typeface="Sora"/>
                <a:cs typeface="Sora"/>
                <a:sym typeface="Sora"/>
              </a:rPr>
              <a:t>Politics</a:t>
            </a:r>
            <a:endParaRPr sz="1650">
              <a:solidFill>
                <a:srgbClr val="00FFFF"/>
              </a:solidFill>
              <a:latin typeface="Sora"/>
              <a:ea typeface="Sora"/>
              <a:cs typeface="Sora"/>
              <a:sym typeface="Sora"/>
            </a:endParaRPr>
          </a:p>
        </p:txBody>
      </p:sp>
      <p:sp>
        <p:nvSpPr>
          <p:cNvPr id="232" name="Google Shape;232;g3178fe5bda9_0_818"/>
          <p:cNvSpPr/>
          <p:nvPr/>
        </p:nvSpPr>
        <p:spPr>
          <a:xfrm>
            <a:off x="6003823" y="4110080"/>
            <a:ext cx="2203146" cy="688176"/>
          </a:xfrm>
          <a:prstGeom prst="flowChartTerminator">
            <a:avLst/>
          </a:prstGeom>
          <a:solidFill>
            <a:srgbClr val="1F23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Proxima Nova"/>
              <a:ea typeface="Proxima Nova"/>
              <a:cs typeface="Proxima Nova"/>
              <a:sym typeface="Proxima Nova"/>
            </a:endParaRPr>
          </a:p>
        </p:txBody>
      </p:sp>
      <p:sp>
        <p:nvSpPr>
          <p:cNvPr id="233" name="Google Shape;233;g3178fe5bda9_0_818"/>
          <p:cNvSpPr txBox="1"/>
          <p:nvPr/>
        </p:nvSpPr>
        <p:spPr>
          <a:xfrm>
            <a:off x="6000500" y="4104500"/>
            <a:ext cx="22026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50">
                <a:solidFill>
                  <a:srgbClr val="FF00FF"/>
                </a:solidFill>
                <a:latin typeface="Sora"/>
                <a:ea typeface="Sora"/>
                <a:cs typeface="Sora"/>
                <a:sym typeface="Sora"/>
              </a:rPr>
              <a:t>Discretionary measures</a:t>
            </a:r>
            <a:endParaRPr sz="1650">
              <a:solidFill>
                <a:srgbClr val="FF00FF"/>
              </a:solidFill>
              <a:latin typeface="Sora"/>
              <a:ea typeface="Sora"/>
              <a:cs typeface="Sora"/>
              <a:sym typeface="Sora"/>
            </a:endParaRPr>
          </a:p>
        </p:txBody>
      </p:sp>
      <p:sp>
        <p:nvSpPr>
          <p:cNvPr id="234" name="Google Shape;234;g3178fe5bda9_0_818"/>
          <p:cNvSpPr/>
          <p:nvPr/>
        </p:nvSpPr>
        <p:spPr>
          <a:xfrm>
            <a:off x="5929450" y="1442750"/>
            <a:ext cx="399300" cy="426900"/>
          </a:xfrm>
          <a:prstGeom prst="mathMultiply">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5" name="Google Shape;235;g3178fe5bda9_0_818"/>
          <p:cNvSpPr txBox="1"/>
          <p:nvPr/>
        </p:nvSpPr>
        <p:spPr>
          <a:xfrm>
            <a:off x="488525" y="1963450"/>
            <a:ext cx="5441100" cy="40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34343"/>
                </a:solidFill>
                <a:latin typeface="Sora"/>
                <a:ea typeface="Sora"/>
                <a:cs typeface="Sora"/>
                <a:sym typeface="Sora"/>
              </a:rPr>
              <a:t>1. Prop 36 (2012)</a:t>
            </a:r>
            <a:endParaRPr sz="1800">
              <a:solidFill>
                <a:srgbClr val="434343"/>
              </a:solidFill>
              <a:latin typeface="Sora"/>
              <a:ea typeface="Sora"/>
              <a:cs typeface="Sora"/>
              <a:sym typeface="Sora"/>
            </a:endParaRPr>
          </a:p>
          <a:p>
            <a:pPr marL="342900" lvl="0" indent="0" algn="l" rtl="0">
              <a:spcBef>
                <a:spcPts val="0"/>
              </a:spcBef>
              <a:spcAft>
                <a:spcPts val="0"/>
              </a:spcAft>
              <a:buNone/>
            </a:pPr>
            <a:r>
              <a:rPr lang="en-US" sz="1700">
                <a:solidFill>
                  <a:srgbClr val="434343"/>
                </a:solidFill>
                <a:latin typeface="Sora"/>
                <a:ea typeface="Sora"/>
                <a:cs typeface="Sora"/>
                <a:sym typeface="Sora"/>
              </a:rPr>
              <a:t>Reduce or eliminate sentences for non-serious, non-violent felonies. </a:t>
            </a:r>
            <a:endParaRPr sz="1700">
              <a:solidFill>
                <a:srgbClr val="434343"/>
              </a:solidFill>
              <a:latin typeface="Sora"/>
              <a:ea typeface="Sora"/>
              <a:cs typeface="Sora"/>
              <a:sym typeface="Sora"/>
            </a:endParaRPr>
          </a:p>
          <a:p>
            <a:pPr marL="0" lvl="0" indent="0" algn="l" rtl="0">
              <a:spcBef>
                <a:spcPts val="0"/>
              </a:spcBef>
              <a:spcAft>
                <a:spcPts val="0"/>
              </a:spcAft>
              <a:buNone/>
            </a:pPr>
            <a:r>
              <a:rPr lang="en-US" sz="1800">
                <a:solidFill>
                  <a:srgbClr val="434343"/>
                </a:solidFill>
                <a:latin typeface="Sora"/>
                <a:ea typeface="Sora"/>
                <a:cs typeface="Sora"/>
                <a:sym typeface="Sora"/>
              </a:rPr>
              <a:t>2. Prosecutor Initiated Resentencing (2018)</a:t>
            </a:r>
            <a:endParaRPr sz="1800">
              <a:solidFill>
                <a:srgbClr val="434343"/>
              </a:solidFill>
              <a:latin typeface="Sora"/>
              <a:ea typeface="Sora"/>
              <a:cs typeface="Sora"/>
              <a:sym typeface="Sora"/>
            </a:endParaRPr>
          </a:p>
          <a:p>
            <a:pPr marL="342900" lvl="0" indent="0" algn="l" rtl="0">
              <a:spcBef>
                <a:spcPts val="0"/>
              </a:spcBef>
              <a:spcAft>
                <a:spcPts val="0"/>
              </a:spcAft>
              <a:buNone/>
            </a:pPr>
            <a:r>
              <a:rPr lang="en-US" sz="1700">
                <a:solidFill>
                  <a:srgbClr val="434343"/>
                </a:solidFill>
                <a:latin typeface="Sora"/>
                <a:ea typeface="Sora"/>
                <a:cs typeface="Sora"/>
                <a:sym typeface="Sora"/>
              </a:rPr>
              <a:t>Gives prosecutors the discretion to reevaluate past cases and recommend lower sentences. </a:t>
            </a:r>
            <a:endParaRPr sz="1900">
              <a:solidFill>
                <a:srgbClr val="434343"/>
              </a:solidFill>
              <a:latin typeface="Sora"/>
              <a:ea typeface="Sora"/>
              <a:cs typeface="Sora"/>
              <a:sym typeface="Sora"/>
            </a:endParaRPr>
          </a:p>
          <a:p>
            <a:pPr marL="0" lvl="0" indent="0" algn="l" rtl="0">
              <a:spcBef>
                <a:spcPts val="0"/>
              </a:spcBef>
              <a:spcAft>
                <a:spcPts val="0"/>
              </a:spcAft>
              <a:buNone/>
            </a:pPr>
            <a:r>
              <a:rPr lang="en-US" sz="1800">
                <a:solidFill>
                  <a:srgbClr val="434343"/>
                </a:solidFill>
                <a:latin typeface="Sora"/>
                <a:ea typeface="Sora"/>
                <a:cs typeface="Sora"/>
                <a:sym typeface="Sora"/>
              </a:rPr>
              <a:t>3. Prop 47 (2014)</a:t>
            </a:r>
            <a:endParaRPr sz="1800">
              <a:solidFill>
                <a:srgbClr val="434343"/>
              </a:solidFill>
              <a:latin typeface="Sora"/>
              <a:ea typeface="Sora"/>
              <a:cs typeface="Sora"/>
              <a:sym typeface="Sora"/>
            </a:endParaRPr>
          </a:p>
          <a:p>
            <a:pPr marL="342900" lvl="0" indent="0" algn="l" rtl="0">
              <a:spcBef>
                <a:spcPts val="0"/>
              </a:spcBef>
              <a:spcAft>
                <a:spcPts val="0"/>
              </a:spcAft>
              <a:buNone/>
            </a:pPr>
            <a:r>
              <a:rPr lang="en-US" sz="1700">
                <a:solidFill>
                  <a:srgbClr val="434343"/>
                </a:solidFill>
                <a:latin typeface="Sora"/>
                <a:ea typeface="Sora"/>
                <a:cs typeface="Sora"/>
                <a:sym typeface="Sora"/>
              </a:rPr>
              <a:t>Changed certain low-level crimes from potential felonies to misdemeanors.</a:t>
            </a:r>
            <a:r>
              <a:rPr lang="en-US" sz="1700">
                <a:solidFill>
                  <a:srgbClr val="434343"/>
                </a:solidFill>
                <a:highlight>
                  <a:srgbClr val="FFFFFF"/>
                </a:highlight>
                <a:latin typeface="Sora"/>
                <a:ea typeface="Sora"/>
                <a:cs typeface="Sora"/>
                <a:sym typeface="Sora"/>
              </a:rPr>
              <a:t> </a:t>
            </a:r>
            <a:endParaRPr sz="1700">
              <a:solidFill>
                <a:srgbClr val="434343"/>
              </a:solidFill>
              <a:highlight>
                <a:srgbClr val="FFFFFF"/>
              </a:highlight>
              <a:latin typeface="Sora"/>
              <a:ea typeface="Sora"/>
              <a:cs typeface="Sora"/>
              <a:sym typeface="Sora"/>
            </a:endParaRPr>
          </a:p>
          <a:p>
            <a:pPr marL="0" lvl="0" indent="0" algn="l" rtl="0">
              <a:spcBef>
                <a:spcPts val="0"/>
              </a:spcBef>
              <a:spcAft>
                <a:spcPts val="0"/>
              </a:spcAft>
              <a:buNone/>
            </a:pPr>
            <a:r>
              <a:rPr lang="en-US" sz="1800">
                <a:solidFill>
                  <a:srgbClr val="434343"/>
                </a:solidFill>
                <a:latin typeface="Sora"/>
                <a:ea typeface="Sora"/>
                <a:cs typeface="Sora"/>
                <a:sym typeface="Sora"/>
              </a:rPr>
              <a:t>4. Racial Justice Act (2020)</a:t>
            </a:r>
            <a:endParaRPr sz="1800">
              <a:solidFill>
                <a:srgbClr val="434343"/>
              </a:solidFill>
              <a:latin typeface="Sora"/>
              <a:ea typeface="Sora"/>
              <a:cs typeface="Sora"/>
              <a:sym typeface="Sora"/>
            </a:endParaRPr>
          </a:p>
          <a:p>
            <a:pPr marL="457200" lvl="0" indent="0" algn="l" rtl="0">
              <a:spcBef>
                <a:spcPts val="0"/>
              </a:spcBef>
              <a:spcAft>
                <a:spcPts val="0"/>
              </a:spcAft>
              <a:buClr>
                <a:srgbClr val="000000"/>
              </a:buClr>
              <a:buSzPts val="1100"/>
              <a:buFont typeface="Arial"/>
              <a:buNone/>
            </a:pPr>
            <a:r>
              <a:rPr lang="en-US" sz="1700">
                <a:solidFill>
                  <a:srgbClr val="434343"/>
                </a:solidFill>
                <a:latin typeface="Sora"/>
                <a:ea typeface="Sora"/>
                <a:cs typeface="Sora"/>
                <a:sym typeface="Sora"/>
              </a:rPr>
              <a:t>Prohibits the State from pursuing convictions or sentences based upon race, ethnicity, or national origin</a:t>
            </a:r>
            <a:endParaRPr sz="1700">
              <a:solidFill>
                <a:srgbClr val="434343"/>
              </a:solidFill>
              <a:latin typeface="Sora"/>
              <a:ea typeface="Sora"/>
              <a:cs typeface="Sora"/>
              <a:sym typeface="Sor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315333cc915_0_95"/>
          <p:cNvSpPr/>
          <p:nvPr/>
        </p:nvSpPr>
        <p:spPr>
          <a:xfrm>
            <a:off x="1073326" y="5318525"/>
            <a:ext cx="10156500" cy="609300"/>
          </a:xfrm>
          <a:prstGeom prst="roundRect">
            <a:avLst>
              <a:gd name="adj" fmla="val 16667"/>
            </a:avLst>
          </a:prstGeom>
          <a:solidFill>
            <a:srgbClr val="1F2328"/>
          </a:solidFill>
          <a:ln w="2857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41" name="Google Shape;241;g315333cc915_0_95"/>
          <p:cNvSpPr/>
          <p:nvPr/>
        </p:nvSpPr>
        <p:spPr>
          <a:xfrm>
            <a:off x="7783783" y="3787246"/>
            <a:ext cx="2585700" cy="465300"/>
          </a:xfrm>
          <a:prstGeom prst="roundRect">
            <a:avLst>
              <a:gd name="adj" fmla="val 16667"/>
            </a:avLst>
          </a:prstGeom>
          <a:solidFill>
            <a:srgbClr val="1F232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42" name="Google Shape;242;g315333cc915_0_95"/>
          <p:cNvSpPr/>
          <p:nvPr/>
        </p:nvSpPr>
        <p:spPr>
          <a:xfrm>
            <a:off x="7761567" y="2625587"/>
            <a:ext cx="2646000" cy="465300"/>
          </a:xfrm>
          <a:prstGeom prst="roundRect">
            <a:avLst>
              <a:gd name="adj" fmla="val 16667"/>
            </a:avLst>
          </a:prstGeom>
          <a:solidFill>
            <a:srgbClr val="1F232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43" name="Google Shape;243;g315333cc915_0_95"/>
          <p:cNvSpPr/>
          <p:nvPr/>
        </p:nvSpPr>
        <p:spPr>
          <a:xfrm>
            <a:off x="1698458" y="1647504"/>
            <a:ext cx="2480400" cy="609300"/>
          </a:xfrm>
          <a:prstGeom prst="roundRect">
            <a:avLst>
              <a:gd name="adj" fmla="val 16667"/>
            </a:avLst>
          </a:prstGeom>
          <a:solidFill>
            <a:srgbClr val="1F2328"/>
          </a:solidFill>
          <a:ln w="28575" cap="flat" cmpd="sng">
            <a:solidFill>
              <a:srgbClr val="FFFF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44" name="Google Shape;244;g315333cc915_0_95"/>
          <p:cNvSpPr txBox="1"/>
          <p:nvPr/>
        </p:nvSpPr>
        <p:spPr>
          <a:xfrm>
            <a:off x="1743401" y="1791114"/>
            <a:ext cx="2390700" cy="32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00"/>
                </a:solidFill>
                <a:latin typeface="Sora"/>
                <a:ea typeface="Sora"/>
                <a:cs typeface="Sora"/>
                <a:sym typeface="Sora"/>
              </a:rPr>
              <a:t>Open databases  </a:t>
            </a:r>
            <a:endParaRPr sz="1900">
              <a:solidFill>
                <a:srgbClr val="00FFFF"/>
              </a:solidFill>
              <a:latin typeface="Sora"/>
              <a:ea typeface="Sora"/>
              <a:cs typeface="Sora"/>
              <a:sym typeface="Sora"/>
            </a:endParaRPr>
          </a:p>
        </p:txBody>
      </p:sp>
      <p:sp>
        <p:nvSpPr>
          <p:cNvPr id="245" name="Google Shape;245;g315333cc915_0_95"/>
          <p:cNvSpPr/>
          <p:nvPr/>
        </p:nvSpPr>
        <p:spPr>
          <a:xfrm>
            <a:off x="7750218" y="1647487"/>
            <a:ext cx="2646000" cy="793200"/>
          </a:xfrm>
          <a:prstGeom prst="roundRect">
            <a:avLst>
              <a:gd name="adj" fmla="val 16667"/>
            </a:avLst>
          </a:prstGeom>
          <a:solidFill>
            <a:srgbClr val="1F2328"/>
          </a:solidFill>
          <a:ln w="28575"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46" name="Google Shape;246;g315333cc915_0_95"/>
          <p:cNvSpPr/>
          <p:nvPr/>
        </p:nvSpPr>
        <p:spPr>
          <a:xfrm>
            <a:off x="4732402" y="1647504"/>
            <a:ext cx="2480400" cy="609300"/>
          </a:xfrm>
          <a:prstGeom prst="roundRect">
            <a:avLst>
              <a:gd name="adj" fmla="val 16667"/>
            </a:avLst>
          </a:prstGeom>
          <a:solidFill>
            <a:srgbClr val="1F2328"/>
          </a:solidFill>
          <a:ln w="28575" cap="flat" cmpd="sng">
            <a:solidFill>
              <a:srgbClr val="FF00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47" name="Google Shape;247;g315333cc915_0_95"/>
          <p:cNvSpPr txBox="1"/>
          <p:nvPr/>
        </p:nvSpPr>
        <p:spPr>
          <a:xfrm>
            <a:off x="7877921" y="1811354"/>
            <a:ext cx="2390700" cy="465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00FFFF"/>
                </a:solidFill>
                <a:latin typeface="Sora"/>
                <a:ea typeface="Sora"/>
                <a:cs typeface="Sora"/>
                <a:sym typeface="Sora"/>
              </a:rPr>
              <a:t>Eligibility for resentencing</a:t>
            </a:r>
            <a:endParaRPr sz="1900">
              <a:solidFill>
                <a:srgbClr val="00FFFF"/>
              </a:solidFill>
              <a:latin typeface="Sora"/>
              <a:ea typeface="Sora"/>
              <a:cs typeface="Sora"/>
              <a:sym typeface="Sora"/>
            </a:endParaRPr>
          </a:p>
        </p:txBody>
      </p:sp>
      <p:sp>
        <p:nvSpPr>
          <p:cNvPr id="248" name="Google Shape;248;g315333cc915_0_95"/>
          <p:cNvSpPr txBox="1"/>
          <p:nvPr/>
        </p:nvSpPr>
        <p:spPr>
          <a:xfrm>
            <a:off x="4777344" y="1791114"/>
            <a:ext cx="2390700" cy="32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00FF"/>
                </a:solidFill>
                <a:latin typeface="Sora"/>
                <a:ea typeface="Sora"/>
                <a:cs typeface="Sora"/>
                <a:sym typeface="Sora"/>
              </a:rPr>
              <a:t>Analysis</a:t>
            </a:r>
            <a:endParaRPr sz="1900">
              <a:solidFill>
                <a:srgbClr val="FF00FF"/>
              </a:solidFill>
              <a:latin typeface="Sora"/>
              <a:ea typeface="Sora"/>
              <a:cs typeface="Sora"/>
              <a:sym typeface="Sora"/>
            </a:endParaRPr>
          </a:p>
        </p:txBody>
      </p:sp>
      <p:sp>
        <p:nvSpPr>
          <p:cNvPr id="249" name="Google Shape;249;g315333cc915_0_95"/>
          <p:cNvSpPr txBox="1"/>
          <p:nvPr/>
        </p:nvSpPr>
        <p:spPr>
          <a:xfrm>
            <a:off x="1698450" y="2327763"/>
            <a:ext cx="2390700" cy="933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700">
                <a:solidFill>
                  <a:srgbClr val="434343"/>
                </a:solidFill>
                <a:latin typeface="Sora"/>
                <a:ea typeface="Sora"/>
                <a:cs typeface="Sora"/>
                <a:sym typeface="Sora"/>
              </a:rPr>
              <a:t>Create de-identified datasets on prison sentences</a:t>
            </a:r>
            <a:endParaRPr sz="1900">
              <a:solidFill>
                <a:srgbClr val="434343"/>
              </a:solidFill>
              <a:latin typeface="Sora"/>
              <a:ea typeface="Sora"/>
              <a:cs typeface="Sora"/>
              <a:sym typeface="Sora"/>
            </a:endParaRPr>
          </a:p>
        </p:txBody>
      </p:sp>
      <p:sp>
        <p:nvSpPr>
          <p:cNvPr id="250" name="Google Shape;250;g315333cc915_0_95"/>
          <p:cNvSpPr txBox="1"/>
          <p:nvPr/>
        </p:nvSpPr>
        <p:spPr>
          <a:xfrm>
            <a:off x="7784053" y="2697397"/>
            <a:ext cx="2623500" cy="321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800">
                <a:solidFill>
                  <a:srgbClr val="00FFFF"/>
                </a:solidFill>
                <a:latin typeface="Sora"/>
                <a:ea typeface="Sora"/>
                <a:cs typeface="Sora"/>
                <a:sym typeface="Sora"/>
              </a:rPr>
              <a:t>Rules based models</a:t>
            </a:r>
            <a:endParaRPr sz="1800">
              <a:solidFill>
                <a:srgbClr val="00FFFF"/>
              </a:solidFill>
              <a:latin typeface="Sora"/>
              <a:ea typeface="Sora"/>
              <a:cs typeface="Sora"/>
              <a:sym typeface="Sora"/>
            </a:endParaRPr>
          </a:p>
        </p:txBody>
      </p:sp>
      <p:sp>
        <p:nvSpPr>
          <p:cNvPr id="251" name="Google Shape;251;g315333cc915_0_95"/>
          <p:cNvSpPr txBox="1"/>
          <p:nvPr/>
        </p:nvSpPr>
        <p:spPr>
          <a:xfrm>
            <a:off x="7723450" y="3849779"/>
            <a:ext cx="2744700" cy="3099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a:solidFill>
                  <a:srgbClr val="00FFFF"/>
                </a:solidFill>
                <a:latin typeface="Sora"/>
                <a:ea typeface="Sora"/>
                <a:cs typeface="Sora"/>
                <a:sym typeface="Sora"/>
              </a:rPr>
              <a:t>GenAI tools</a:t>
            </a:r>
            <a:endParaRPr sz="1800">
              <a:solidFill>
                <a:srgbClr val="00FFFF"/>
              </a:solidFill>
              <a:latin typeface="Sora"/>
              <a:ea typeface="Sora"/>
              <a:cs typeface="Sora"/>
              <a:sym typeface="Sora"/>
            </a:endParaRPr>
          </a:p>
        </p:txBody>
      </p:sp>
      <p:sp>
        <p:nvSpPr>
          <p:cNvPr id="252" name="Google Shape;252;g315333cc915_0_95"/>
          <p:cNvSpPr txBox="1"/>
          <p:nvPr/>
        </p:nvSpPr>
        <p:spPr>
          <a:xfrm>
            <a:off x="7748850" y="3034279"/>
            <a:ext cx="2646000" cy="7377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700">
                <a:solidFill>
                  <a:srgbClr val="434343"/>
                </a:solidFill>
                <a:latin typeface="Sora"/>
                <a:ea typeface="Sora"/>
                <a:cs typeface="Sora"/>
                <a:sym typeface="Sora"/>
              </a:rPr>
              <a:t>Simple filters to find sentences of interest</a:t>
            </a:r>
            <a:endParaRPr sz="1700">
              <a:solidFill>
                <a:srgbClr val="434343"/>
              </a:solidFill>
              <a:latin typeface="Sora"/>
              <a:ea typeface="Sora"/>
              <a:cs typeface="Sora"/>
              <a:sym typeface="Sora"/>
            </a:endParaRPr>
          </a:p>
        </p:txBody>
      </p:sp>
      <p:sp>
        <p:nvSpPr>
          <p:cNvPr id="253" name="Google Shape;253;g315333cc915_0_95"/>
          <p:cNvSpPr txBox="1"/>
          <p:nvPr/>
        </p:nvSpPr>
        <p:spPr>
          <a:xfrm>
            <a:off x="7723450" y="4248724"/>
            <a:ext cx="2744700" cy="933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700">
                <a:solidFill>
                  <a:srgbClr val="434343"/>
                </a:solidFill>
                <a:latin typeface="Sora"/>
                <a:ea typeface="Sora"/>
                <a:cs typeface="Sora"/>
                <a:sym typeface="Sora"/>
              </a:rPr>
              <a:t>LLM assistant to query or search prison sentences</a:t>
            </a:r>
            <a:endParaRPr sz="1700">
              <a:solidFill>
                <a:srgbClr val="434343"/>
              </a:solidFill>
              <a:latin typeface="Sora"/>
              <a:ea typeface="Sora"/>
              <a:cs typeface="Sora"/>
              <a:sym typeface="Sora"/>
            </a:endParaRPr>
          </a:p>
        </p:txBody>
      </p:sp>
      <p:sp>
        <p:nvSpPr>
          <p:cNvPr id="254" name="Google Shape;254;g315333cc915_0_95"/>
          <p:cNvSpPr/>
          <p:nvPr/>
        </p:nvSpPr>
        <p:spPr>
          <a:xfrm>
            <a:off x="2206474" y="1254746"/>
            <a:ext cx="1275264" cy="321624"/>
          </a:xfrm>
          <a:prstGeom prst="flowChartTerminator">
            <a:avLst/>
          </a:prstGeom>
          <a:solidFill>
            <a:srgbClr val="1F232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55" name="Google Shape;255;g315333cc915_0_95"/>
          <p:cNvSpPr txBox="1"/>
          <p:nvPr/>
        </p:nvSpPr>
        <p:spPr>
          <a:xfrm>
            <a:off x="2206474" y="1254746"/>
            <a:ext cx="1320300" cy="32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a:solidFill>
                  <a:schemeClr val="lt1"/>
                </a:solidFill>
                <a:latin typeface="Sora"/>
                <a:ea typeface="Sora"/>
                <a:cs typeface="Sora"/>
                <a:sym typeface="Sora"/>
              </a:rPr>
              <a:t>Pillar I</a:t>
            </a:r>
            <a:endParaRPr sz="1800">
              <a:solidFill>
                <a:schemeClr val="lt1"/>
              </a:solidFill>
              <a:latin typeface="Sora"/>
              <a:ea typeface="Sora"/>
              <a:cs typeface="Sora"/>
              <a:sym typeface="Sora"/>
            </a:endParaRPr>
          </a:p>
        </p:txBody>
      </p:sp>
      <p:sp>
        <p:nvSpPr>
          <p:cNvPr id="256" name="Google Shape;256;g315333cc915_0_95"/>
          <p:cNvSpPr/>
          <p:nvPr/>
        </p:nvSpPr>
        <p:spPr>
          <a:xfrm>
            <a:off x="8156617" y="1254729"/>
            <a:ext cx="1275264" cy="321624"/>
          </a:xfrm>
          <a:prstGeom prst="flowChartTerminator">
            <a:avLst/>
          </a:prstGeom>
          <a:solidFill>
            <a:srgbClr val="1F232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57" name="Google Shape;257;g315333cc915_0_95"/>
          <p:cNvSpPr txBox="1"/>
          <p:nvPr/>
        </p:nvSpPr>
        <p:spPr>
          <a:xfrm>
            <a:off x="8156617" y="1254729"/>
            <a:ext cx="1320300" cy="32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a:solidFill>
                  <a:schemeClr val="lt1"/>
                </a:solidFill>
                <a:latin typeface="Sora"/>
                <a:ea typeface="Sora"/>
                <a:cs typeface="Sora"/>
                <a:sym typeface="Sora"/>
              </a:rPr>
              <a:t>Pillar III</a:t>
            </a:r>
            <a:endParaRPr sz="1800">
              <a:solidFill>
                <a:schemeClr val="lt1"/>
              </a:solidFill>
              <a:latin typeface="Sora"/>
              <a:ea typeface="Sora"/>
              <a:cs typeface="Sora"/>
              <a:sym typeface="Sora"/>
            </a:endParaRPr>
          </a:p>
        </p:txBody>
      </p:sp>
      <p:sp>
        <p:nvSpPr>
          <p:cNvPr id="258" name="Google Shape;258;g315333cc915_0_95"/>
          <p:cNvSpPr/>
          <p:nvPr/>
        </p:nvSpPr>
        <p:spPr>
          <a:xfrm>
            <a:off x="5285360" y="1254746"/>
            <a:ext cx="1275264" cy="321624"/>
          </a:xfrm>
          <a:prstGeom prst="flowChartTerminator">
            <a:avLst/>
          </a:prstGeom>
          <a:solidFill>
            <a:srgbClr val="1F232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59" name="Google Shape;259;g315333cc915_0_95"/>
          <p:cNvSpPr txBox="1"/>
          <p:nvPr/>
        </p:nvSpPr>
        <p:spPr>
          <a:xfrm>
            <a:off x="5285360" y="1254746"/>
            <a:ext cx="1320300" cy="32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a:solidFill>
                  <a:schemeClr val="lt1"/>
                </a:solidFill>
                <a:latin typeface="Sora"/>
                <a:ea typeface="Sora"/>
                <a:cs typeface="Sora"/>
                <a:sym typeface="Sora"/>
              </a:rPr>
              <a:t>Pillar II</a:t>
            </a:r>
            <a:endParaRPr sz="1800">
              <a:solidFill>
                <a:schemeClr val="lt1"/>
              </a:solidFill>
              <a:latin typeface="Sora"/>
              <a:ea typeface="Sora"/>
              <a:cs typeface="Sora"/>
              <a:sym typeface="Sora"/>
            </a:endParaRPr>
          </a:p>
        </p:txBody>
      </p:sp>
      <p:sp>
        <p:nvSpPr>
          <p:cNvPr id="260" name="Google Shape;260;g315333cc915_0_95"/>
          <p:cNvSpPr txBox="1"/>
          <p:nvPr/>
        </p:nvSpPr>
        <p:spPr>
          <a:xfrm>
            <a:off x="4777350" y="2327863"/>
            <a:ext cx="2372700" cy="1590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700">
                <a:solidFill>
                  <a:srgbClr val="434343"/>
                </a:solidFill>
                <a:latin typeface="Sora"/>
                <a:ea typeface="Sora"/>
                <a:cs typeface="Sora"/>
                <a:sym typeface="Sora"/>
              </a:rPr>
              <a:t>Review sentences and reform measures in depth for missed opportunities</a:t>
            </a:r>
            <a:endParaRPr sz="1700">
              <a:solidFill>
                <a:srgbClr val="434343"/>
              </a:solidFill>
              <a:latin typeface="Sora"/>
              <a:ea typeface="Sora"/>
              <a:cs typeface="Sora"/>
              <a:sym typeface="Sora"/>
            </a:endParaRPr>
          </a:p>
        </p:txBody>
      </p:sp>
      <p:sp>
        <p:nvSpPr>
          <p:cNvPr id="261" name="Google Shape;261;g315333cc915_0_95"/>
          <p:cNvSpPr/>
          <p:nvPr/>
        </p:nvSpPr>
        <p:spPr>
          <a:xfrm rot="5400000">
            <a:off x="5727200" y="-5330358"/>
            <a:ext cx="737700" cy="121815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262" name="Google Shape;262;g315333cc915_0_95"/>
          <p:cNvSpPr txBox="1"/>
          <p:nvPr/>
        </p:nvSpPr>
        <p:spPr>
          <a:xfrm>
            <a:off x="0" y="483975"/>
            <a:ext cx="12192000" cy="5565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4000">
                <a:solidFill>
                  <a:srgbClr val="434343"/>
                </a:solidFill>
                <a:latin typeface="Sora Medium"/>
                <a:ea typeface="Sora Medium"/>
                <a:cs typeface="Sora Medium"/>
                <a:sym typeface="Sora Medium"/>
              </a:rPr>
              <a:t>The Redo.io Solution</a:t>
            </a:r>
            <a:endParaRPr sz="4000">
              <a:solidFill>
                <a:srgbClr val="434343"/>
              </a:solidFill>
              <a:latin typeface="Sora Medium"/>
              <a:ea typeface="Sora Medium"/>
              <a:cs typeface="Sora Medium"/>
              <a:sym typeface="Sora Medium"/>
            </a:endParaRPr>
          </a:p>
        </p:txBody>
      </p:sp>
      <p:sp>
        <p:nvSpPr>
          <p:cNvPr id="263" name="Google Shape;263;g315333cc915_0_95"/>
          <p:cNvSpPr txBox="1"/>
          <p:nvPr/>
        </p:nvSpPr>
        <p:spPr>
          <a:xfrm>
            <a:off x="1052175" y="5378525"/>
            <a:ext cx="10318500" cy="465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700">
                <a:solidFill>
                  <a:schemeClr val="lt1"/>
                </a:solidFill>
                <a:latin typeface="Sora"/>
                <a:ea typeface="Sora"/>
                <a:cs typeface="Sora"/>
                <a:sym typeface="Sora"/>
              </a:rPr>
              <a:t>District attorneys, public defenders, academic researchers, journalists, reform advocates</a:t>
            </a:r>
            <a:endParaRPr sz="1700">
              <a:solidFill>
                <a:srgbClr val="434343"/>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3149862b961_0_3"/>
          <p:cNvSpPr/>
          <p:nvPr/>
        </p:nvSpPr>
        <p:spPr>
          <a:xfrm>
            <a:off x="472867" y="3231800"/>
            <a:ext cx="3676823" cy="1285200"/>
          </a:xfrm>
          <a:prstGeom prst="flowChartProcess">
            <a:avLst/>
          </a:prstGeom>
          <a:gradFill>
            <a:gsLst>
              <a:gs pos="0">
                <a:srgbClr val="4D4D4D"/>
              </a:gs>
              <a:gs pos="100000">
                <a:srgbClr val="000000"/>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000">
              <a:latin typeface="Proxima Nova"/>
              <a:ea typeface="Proxima Nova"/>
              <a:cs typeface="Proxima Nova"/>
              <a:sym typeface="Proxima Nova"/>
            </a:endParaRPr>
          </a:p>
        </p:txBody>
      </p:sp>
      <p:sp>
        <p:nvSpPr>
          <p:cNvPr id="269" name="Google Shape;269;g3149862b961_0_3"/>
          <p:cNvSpPr/>
          <p:nvPr/>
        </p:nvSpPr>
        <p:spPr>
          <a:xfrm>
            <a:off x="4250296" y="3216933"/>
            <a:ext cx="3644448" cy="1285200"/>
          </a:xfrm>
          <a:prstGeom prst="flowChartProcess">
            <a:avLst/>
          </a:prstGeom>
          <a:gradFill>
            <a:gsLst>
              <a:gs pos="0">
                <a:srgbClr val="4D4D4D"/>
              </a:gs>
              <a:gs pos="100000">
                <a:srgbClr val="000000"/>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70" name="Google Shape;270;g3149862b961_0_3"/>
          <p:cNvSpPr/>
          <p:nvPr/>
        </p:nvSpPr>
        <p:spPr>
          <a:xfrm>
            <a:off x="7983249" y="3216933"/>
            <a:ext cx="3794351" cy="1285200"/>
          </a:xfrm>
          <a:prstGeom prst="flowChartProcess">
            <a:avLst/>
          </a:prstGeom>
          <a:gradFill>
            <a:gsLst>
              <a:gs pos="0">
                <a:srgbClr val="4D4D4D"/>
              </a:gs>
              <a:gs pos="100000">
                <a:srgbClr val="000000"/>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71" name="Google Shape;271;g3149862b961_0_3"/>
          <p:cNvSpPr txBox="1">
            <a:spLocks noGrp="1"/>
          </p:cNvSpPr>
          <p:nvPr>
            <p:ph type="body" idx="4294967295"/>
          </p:nvPr>
        </p:nvSpPr>
        <p:spPr>
          <a:xfrm>
            <a:off x="1245667" y="2658167"/>
            <a:ext cx="2124900" cy="556800"/>
          </a:xfrm>
          <a:prstGeom prst="rect">
            <a:avLst/>
          </a:prstGeom>
          <a:noFill/>
        </p:spPr>
        <p:txBody>
          <a:bodyPr spcFirstLastPara="1" wrap="square" lIns="121900" tIns="121900" rIns="121900" bIns="121900" anchor="t" anchorCtr="0">
            <a:normAutofit fontScale="85000"/>
          </a:bodyPr>
          <a:lstStyle/>
          <a:p>
            <a:pPr marL="0" lvl="0" indent="0" algn="l" rtl="0">
              <a:spcBef>
                <a:spcPts val="0"/>
              </a:spcBef>
              <a:spcAft>
                <a:spcPts val="1600"/>
              </a:spcAft>
              <a:buNone/>
            </a:pPr>
            <a:r>
              <a:rPr lang="en-US">
                <a:solidFill>
                  <a:srgbClr val="434343"/>
                </a:solidFill>
                <a:latin typeface="Sora SemiBold"/>
                <a:ea typeface="Sora SemiBold"/>
                <a:cs typeface="Sora SemiBold"/>
                <a:sym typeface="Sora SemiBold"/>
              </a:rPr>
              <a:t>Government</a:t>
            </a:r>
            <a:endParaRPr sz="1700">
              <a:solidFill>
                <a:srgbClr val="434343"/>
              </a:solidFill>
              <a:latin typeface="Sora SemiBold"/>
              <a:ea typeface="Sora SemiBold"/>
              <a:cs typeface="Sora SemiBold"/>
              <a:sym typeface="Sora SemiBold"/>
            </a:endParaRPr>
          </a:p>
        </p:txBody>
      </p:sp>
      <p:sp>
        <p:nvSpPr>
          <p:cNvPr id="272" name="Google Shape;272;g3149862b961_0_3"/>
          <p:cNvSpPr txBox="1">
            <a:spLocks noGrp="1"/>
          </p:cNvSpPr>
          <p:nvPr>
            <p:ph type="body" idx="4294967295"/>
          </p:nvPr>
        </p:nvSpPr>
        <p:spPr>
          <a:xfrm>
            <a:off x="8963383" y="2587267"/>
            <a:ext cx="1922400" cy="556800"/>
          </a:xfrm>
          <a:prstGeom prst="rect">
            <a:avLst/>
          </a:prstGeom>
          <a:noFill/>
        </p:spPr>
        <p:txBody>
          <a:bodyPr spcFirstLastPara="1" wrap="square" lIns="121900" tIns="121900" rIns="121900" bIns="121900" anchor="t" anchorCtr="0">
            <a:normAutofit lnSpcReduction="20000"/>
          </a:bodyPr>
          <a:lstStyle/>
          <a:p>
            <a:pPr marL="0" lvl="0" indent="0" algn="ctr" rtl="0">
              <a:spcBef>
                <a:spcPts val="0"/>
              </a:spcBef>
              <a:spcAft>
                <a:spcPts val="1600"/>
              </a:spcAft>
              <a:buNone/>
            </a:pPr>
            <a:r>
              <a:rPr lang="en-US" sz="2100">
                <a:solidFill>
                  <a:srgbClr val="434343"/>
                </a:solidFill>
                <a:latin typeface="Sora SemiBold"/>
                <a:ea typeface="Sora SemiBold"/>
                <a:cs typeface="Sora SemiBold"/>
                <a:sym typeface="Sora SemiBold"/>
              </a:rPr>
              <a:t>Public</a:t>
            </a:r>
            <a:endParaRPr sz="1500">
              <a:solidFill>
                <a:srgbClr val="434343"/>
              </a:solidFill>
              <a:latin typeface="Sora SemiBold"/>
              <a:ea typeface="Sora SemiBold"/>
              <a:cs typeface="Sora SemiBold"/>
              <a:sym typeface="Sora SemiBold"/>
            </a:endParaRPr>
          </a:p>
        </p:txBody>
      </p:sp>
      <p:sp>
        <p:nvSpPr>
          <p:cNvPr id="273" name="Google Shape;273;g3149862b961_0_3"/>
          <p:cNvSpPr txBox="1">
            <a:spLocks noGrp="1"/>
          </p:cNvSpPr>
          <p:nvPr>
            <p:ph type="body" idx="4294967295"/>
          </p:nvPr>
        </p:nvSpPr>
        <p:spPr>
          <a:xfrm>
            <a:off x="5377167" y="2627867"/>
            <a:ext cx="1800000" cy="556800"/>
          </a:xfrm>
          <a:prstGeom prst="rect">
            <a:avLst/>
          </a:prstGeom>
          <a:noFill/>
        </p:spPr>
        <p:txBody>
          <a:bodyPr spcFirstLastPara="1" wrap="square" lIns="121900" tIns="121900" rIns="121900" bIns="121900" anchor="t" anchorCtr="0">
            <a:normAutofit fontScale="85000"/>
          </a:bodyPr>
          <a:lstStyle/>
          <a:p>
            <a:pPr marL="0" lvl="0" indent="0" algn="l" rtl="0">
              <a:spcBef>
                <a:spcPts val="0"/>
              </a:spcBef>
              <a:spcAft>
                <a:spcPts val="1600"/>
              </a:spcAft>
              <a:buNone/>
            </a:pPr>
            <a:r>
              <a:rPr lang="en-US">
                <a:solidFill>
                  <a:srgbClr val="434343"/>
                </a:solidFill>
                <a:latin typeface="Sora SemiBold"/>
                <a:ea typeface="Sora SemiBold"/>
                <a:cs typeface="Sora SemiBold"/>
                <a:sym typeface="Sora SemiBold"/>
              </a:rPr>
              <a:t>Academic</a:t>
            </a:r>
            <a:endParaRPr sz="1700">
              <a:solidFill>
                <a:srgbClr val="434343"/>
              </a:solidFill>
              <a:latin typeface="Sora SemiBold"/>
              <a:ea typeface="Sora SemiBold"/>
              <a:cs typeface="Sora SemiBold"/>
              <a:sym typeface="Sora SemiBold"/>
            </a:endParaRPr>
          </a:p>
        </p:txBody>
      </p:sp>
      <p:sp>
        <p:nvSpPr>
          <p:cNvPr id="274" name="Google Shape;274;g3149862b961_0_3"/>
          <p:cNvSpPr txBox="1">
            <a:spLocks noGrp="1"/>
          </p:cNvSpPr>
          <p:nvPr>
            <p:ph type="body" idx="4294967295"/>
          </p:nvPr>
        </p:nvSpPr>
        <p:spPr>
          <a:xfrm>
            <a:off x="694928" y="4578100"/>
            <a:ext cx="3454800" cy="1419300"/>
          </a:xfrm>
          <a:prstGeom prst="rect">
            <a:avLst/>
          </a:prstGeom>
          <a:noFill/>
        </p:spPr>
        <p:txBody>
          <a:bodyPr spcFirstLastPara="1" wrap="square" lIns="121900" tIns="121900" rIns="121900" bIns="121900" anchor="t" anchorCtr="0">
            <a:noAutofit/>
          </a:bodyPr>
          <a:lstStyle/>
          <a:p>
            <a:pPr marL="0" lvl="0" indent="0" algn="l" rtl="0">
              <a:spcBef>
                <a:spcPts val="0"/>
              </a:spcBef>
              <a:spcAft>
                <a:spcPts val="1600"/>
              </a:spcAft>
              <a:buNone/>
            </a:pPr>
            <a:r>
              <a:rPr lang="en-US" sz="1700">
                <a:solidFill>
                  <a:schemeClr val="dk1"/>
                </a:solidFill>
                <a:latin typeface="Sora"/>
                <a:ea typeface="Sora"/>
                <a:cs typeface="Sora"/>
                <a:sym typeface="Sora"/>
              </a:rPr>
              <a:t>Contract with Los Angeles District Attorney’s Office and the Three Strikes Project @ Stanford Law</a:t>
            </a:r>
            <a:endParaRPr sz="1700">
              <a:solidFill>
                <a:schemeClr val="dk1"/>
              </a:solidFill>
              <a:latin typeface="Sora"/>
              <a:ea typeface="Sora"/>
              <a:cs typeface="Sora"/>
              <a:sym typeface="Sora"/>
            </a:endParaRPr>
          </a:p>
        </p:txBody>
      </p:sp>
      <p:sp>
        <p:nvSpPr>
          <p:cNvPr id="275" name="Google Shape;275;g3149862b961_0_3"/>
          <p:cNvSpPr txBox="1">
            <a:spLocks noGrp="1"/>
          </p:cNvSpPr>
          <p:nvPr>
            <p:ph type="body" idx="4294967295"/>
          </p:nvPr>
        </p:nvSpPr>
        <p:spPr>
          <a:xfrm>
            <a:off x="4416374" y="4645100"/>
            <a:ext cx="3454800" cy="1285200"/>
          </a:xfrm>
          <a:prstGeom prst="rect">
            <a:avLst/>
          </a:prstGeom>
          <a:noFill/>
        </p:spPr>
        <p:txBody>
          <a:bodyPr spcFirstLastPara="1" wrap="square" lIns="121900" tIns="121900" rIns="121900" bIns="121900" anchor="t" anchorCtr="0">
            <a:noAutofit/>
          </a:bodyPr>
          <a:lstStyle/>
          <a:p>
            <a:pPr marL="0" lvl="0" indent="0" algn="l" rtl="0">
              <a:spcBef>
                <a:spcPts val="0"/>
              </a:spcBef>
              <a:spcAft>
                <a:spcPts val="1600"/>
              </a:spcAft>
              <a:buNone/>
            </a:pPr>
            <a:r>
              <a:rPr lang="en-US" sz="1700">
                <a:solidFill>
                  <a:schemeClr val="dk1"/>
                </a:solidFill>
                <a:latin typeface="Sora"/>
                <a:ea typeface="Sora"/>
                <a:cs typeface="Sora"/>
                <a:sym typeface="Sora"/>
              </a:rPr>
              <a:t>Analytics to identify unjust and unfair sentences</a:t>
            </a:r>
            <a:endParaRPr sz="1700">
              <a:solidFill>
                <a:schemeClr val="dk1"/>
              </a:solidFill>
              <a:latin typeface="Sora"/>
              <a:ea typeface="Sora"/>
              <a:cs typeface="Sora"/>
              <a:sym typeface="Sora"/>
            </a:endParaRPr>
          </a:p>
        </p:txBody>
      </p:sp>
      <p:sp>
        <p:nvSpPr>
          <p:cNvPr id="276" name="Google Shape;276;g3149862b961_0_3"/>
          <p:cNvSpPr txBox="1">
            <a:spLocks noGrp="1"/>
          </p:cNvSpPr>
          <p:nvPr>
            <p:ph type="body" idx="4294967295"/>
          </p:nvPr>
        </p:nvSpPr>
        <p:spPr>
          <a:xfrm>
            <a:off x="8291548" y="4575000"/>
            <a:ext cx="3177600" cy="905100"/>
          </a:xfrm>
          <a:prstGeom prst="rect">
            <a:avLst/>
          </a:prstGeom>
          <a:noFill/>
        </p:spPr>
        <p:txBody>
          <a:bodyPr spcFirstLastPara="1" wrap="square" lIns="121900" tIns="121900" rIns="121900" bIns="121900" anchor="ctr" anchorCtr="0">
            <a:noAutofit/>
          </a:bodyPr>
          <a:lstStyle/>
          <a:p>
            <a:pPr marL="0" lvl="0" indent="0" algn="l" rtl="0">
              <a:spcBef>
                <a:spcPts val="0"/>
              </a:spcBef>
              <a:spcAft>
                <a:spcPts val="1600"/>
              </a:spcAft>
              <a:buNone/>
            </a:pPr>
            <a:r>
              <a:rPr lang="en-US" sz="1700">
                <a:solidFill>
                  <a:schemeClr val="dk1"/>
                </a:solidFill>
                <a:latin typeface="Sora"/>
                <a:ea typeface="Sora"/>
                <a:cs typeface="Sora"/>
                <a:sym typeface="Sora"/>
              </a:rPr>
              <a:t>Open searchable database on prison sentences</a:t>
            </a:r>
            <a:endParaRPr sz="1700">
              <a:solidFill>
                <a:schemeClr val="dk1"/>
              </a:solidFill>
              <a:latin typeface="Sora"/>
              <a:ea typeface="Sora"/>
              <a:cs typeface="Sora"/>
              <a:sym typeface="Sora"/>
            </a:endParaRPr>
          </a:p>
        </p:txBody>
      </p:sp>
      <p:pic>
        <p:nvPicPr>
          <p:cNvPr id="277" name="Google Shape;277;g3149862b961_0_3"/>
          <p:cNvPicPr preferRelativeResize="0"/>
          <p:nvPr/>
        </p:nvPicPr>
        <p:blipFill>
          <a:blip r:embed="rId3">
            <a:alphaModFix/>
          </a:blip>
          <a:stretch>
            <a:fillRect/>
          </a:stretch>
        </p:blipFill>
        <p:spPr>
          <a:xfrm>
            <a:off x="1726900" y="1668899"/>
            <a:ext cx="972467" cy="972467"/>
          </a:xfrm>
          <a:prstGeom prst="rect">
            <a:avLst/>
          </a:prstGeom>
          <a:noFill/>
          <a:ln>
            <a:noFill/>
          </a:ln>
        </p:spPr>
      </p:pic>
      <p:pic>
        <p:nvPicPr>
          <p:cNvPr id="278" name="Google Shape;278;g3149862b961_0_3"/>
          <p:cNvPicPr preferRelativeResize="0"/>
          <p:nvPr/>
        </p:nvPicPr>
        <p:blipFill rotWithShape="1">
          <a:blip r:embed="rId4">
            <a:alphaModFix/>
          </a:blip>
          <a:srcRect t="20296" b="12849"/>
          <a:stretch/>
        </p:blipFill>
        <p:spPr>
          <a:xfrm>
            <a:off x="5524662" y="1668867"/>
            <a:ext cx="1336538" cy="972502"/>
          </a:xfrm>
          <a:prstGeom prst="rect">
            <a:avLst/>
          </a:prstGeom>
          <a:noFill/>
          <a:ln>
            <a:noFill/>
          </a:ln>
        </p:spPr>
      </p:pic>
      <p:pic>
        <p:nvPicPr>
          <p:cNvPr id="279" name="Google Shape;279;g3149862b961_0_3"/>
          <p:cNvPicPr preferRelativeResize="0"/>
          <p:nvPr/>
        </p:nvPicPr>
        <p:blipFill>
          <a:blip r:embed="rId5">
            <a:alphaModFix/>
          </a:blip>
          <a:stretch>
            <a:fillRect/>
          </a:stretch>
        </p:blipFill>
        <p:spPr>
          <a:xfrm>
            <a:off x="9518249" y="1702533"/>
            <a:ext cx="905169" cy="905201"/>
          </a:xfrm>
          <a:prstGeom prst="rect">
            <a:avLst/>
          </a:prstGeom>
          <a:noFill/>
          <a:ln>
            <a:noFill/>
          </a:ln>
        </p:spPr>
      </p:pic>
      <p:sp>
        <p:nvSpPr>
          <p:cNvPr id="280" name="Google Shape;280;g3149862b961_0_3"/>
          <p:cNvSpPr txBox="1">
            <a:spLocks noGrp="1"/>
          </p:cNvSpPr>
          <p:nvPr>
            <p:ph type="body" idx="4294967295"/>
          </p:nvPr>
        </p:nvSpPr>
        <p:spPr>
          <a:xfrm>
            <a:off x="8236599" y="3439933"/>
            <a:ext cx="3375900" cy="839100"/>
          </a:xfrm>
          <a:prstGeom prst="rect">
            <a:avLst/>
          </a:prstGeom>
          <a:noFill/>
        </p:spPr>
        <p:txBody>
          <a:bodyPr spcFirstLastPara="1" wrap="square" lIns="121900" tIns="121900" rIns="121900" bIns="121900" anchor="t" anchorCtr="0">
            <a:noAutofit/>
          </a:bodyPr>
          <a:lstStyle/>
          <a:p>
            <a:pPr marL="0" lvl="0" indent="0" algn="ctr" rtl="0">
              <a:lnSpc>
                <a:spcPct val="95000"/>
              </a:lnSpc>
              <a:spcBef>
                <a:spcPts val="0"/>
              </a:spcBef>
              <a:spcAft>
                <a:spcPts val="1600"/>
              </a:spcAft>
              <a:buSzPts val="1400"/>
              <a:buNone/>
            </a:pPr>
            <a:r>
              <a:rPr lang="en-US" sz="2100">
                <a:solidFill>
                  <a:srgbClr val="FFFF00"/>
                </a:solidFill>
                <a:latin typeface="Sora SemiBold"/>
                <a:ea typeface="Sora SemiBold"/>
                <a:cs typeface="Sora SemiBold"/>
                <a:sym typeface="Sora SemiBold"/>
              </a:rPr>
              <a:t>95,000+ records released</a:t>
            </a:r>
            <a:endParaRPr sz="2100">
              <a:solidFill>
                <a:srgbClr val="FFFF00"/>
              </a:solidFill>
              <a:latin typeface="Sora SemiBold"/>
              <a:ea typeface="Sora SemiBold"/>
              <a:cs typeface="Sora SemiBold"/>
              <a:sym typeface="Sora SemiBold"/>
            </a:endParaRPr>
          </a:p>
        </p:txBody>
      </p:sp>
      <p:sp>
        <p:nvSpPr>
          <p:cNvPr id="281" name="Google Shape;281;g3149862b961_0_3"/>
          <p:cNvSpPr txBox="1">
            <a:spLocks noGrp="1"/>
          </p:cNvSpPr>
          <p:nvPr>
            <p:ph type="body" idx="4294967295"/>
          </p:nvPr>
        </p:nvSpPr>
        <p:spPr>
          <a:xfrm>
            <a:off x="4417067" y="3406917"/>
            <a:ext cx="3298800" cy="905100"/>
          </a:xfrm>
          <a:prstGeom prst="rect">
            <a:avLst/>
          </a:prstGeom>
          <a:noFill/>
        </p:spPr>
        <p:txBody>
          <a:bodyPr spcFirstLastPara="1" wrap="square" lIns="121900" tIns="121900" rIns="121900" bIns="121900" anchor="ctr" anchorCtr="0">
            <a:noAutofit/>
          </a:bodyPr>
          <a:lstStyle/>
          <a:p>
            <a:pPr marL="0" lvl="0" indent="0" algn="ctr" rtl="0">
              <a:spcBef>
                <a:spcPts val="0"/>
              </a:spcBef>
              <a:spcAft>
                <a:spcPts val="1600"/>
              </a:spcAft>
              <a:buSzPts val="1200"/>
              <a:buNone/>
            </a:pPr>
            <a:r>
              <a:rPr lang="en-US" sz="2100">
                <a:solidFill>
                  <a:srgbClr val="00FF00"/>
                </a:solidFill>
                <a:latin typeface="Sora SemiBold"/>
                <a:ea typeface="Sora SemiBold"/>
                <a:cs typeface="Sora SemiBold"/>
                <a:sym typeface="Sora SemiBold"/>
              </a:rPr>
              <a:t>2,000+ cases reviewed</a:t>
            </a:r>
            <a:endParaRPr sz="2100">
              <a:solidFill>
                <a:srgbClr val="00FF00"/>
              </a:solidFill>
              <a:latin typeface="Sora SemiBold"/>
              <a:ea typeface="Sora SemiBold"/>
              <a:cs typeface="Sora SemiBold"/>
              <a:sym typeface="Sora SemiBold"/>
            </a:endParaRPr>
          </a:p>
        </p:txBody>
      </p:sp>
      <p:sp>
        <p:nvSpPr>
          <p:cNvPr id="282" name="Google Shape;282;g3149862b961_0_3"/>
          <p:cNvSpPr txBox="1">
            <a:spLocks noGrp="1"/>
          </p:cNvSpPr>
          <p:nvPr>
            <p:ph type="body" idx="4294967295"/>
          </p:nvPr>
        </p:nvSpPr>
        <p:spPr>
          <a:xfrm>
            <a:off x="624957" y="3547146"/>
            <a:ext cx="3264300" cy="624900"/>
          </a:xfrm>
          <a:prstGeom prst="rect">
            <a:avLst/>
          </a:prstGeom>
          <a:noFill/>
        </p:spPr>
        <p:txBody>
          <a:bodyPr spcFirstLastPara="1" wrap="square" lIns="121900" tIns="121900" rIns="121900" bIns="121900" anchor="t" anchorCtr="0">
            <a:normAutofit/>
          </a:bodyPr>
          <a:lstStyle/>
          <a:p>
            <a:pPr marL="0" lvl="0" indent="0" algn="ctr" rtl="0">
              <a:spcBef>
                <a:spcPts val="0"/>
              </a:spcBef>
              <a:spcAft>
                <a:spcPts val="1600"/>
              </a:spcAft>
              <a:buNone/>
            </a:pPr>
            <a:r>
              <a:rPr lang="en-US" sz="2100">
                <a:solidFill>
                  <a:srgbClr val="00FFFF"/>
                </a:solidFill>
                <a:latin typeface="Sora SemiBold"/>
                <a:ea typeface="Sora SemiBold"/>
                <a:cs typeface="Sora SemiBold"/>
                <a:sym typeface="Sora SemiBold"/>
              </a:rPr>
              <a:t>150+ cases identified</a:t>
            </a:r>
            <a:endParaRPr sz="2100">
              <a:solidFill>
                <a:srgbClr val="00FFFF"/>
              </a:solidFill>
              <a:latin typeface="Sora SemiBold"/>
              <a:ea typeface="Sora SemiBold"/>
              <a:cs typeface="Sora SemiBold"/>
              <a:sym typeface="Sora SemiBold"/>
            </a:endParaRPr>
          </a:p>
        </p:txBody>
      </p:sp>
      <p:sp>
        <p:nvSpPr>
          <p:cNvPr id="283" name="Google Shape;283;g3149862b961_0_3"/>
          <p:cNvSpPr/>
          <p:nvPr/>
        </p:nvSpPr>
        <p:spPr>
          <a:xfrm rot="5400000">
            <a:off x="5725100" y="-5357325"/>
            <a:ext cx="737700" cy="121815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284" name="Google Shape;284;g3149862b961_0_3"/>
          <p:cNvSpPr txBox="1"/>
          <p:nvPr/>
        </p:nvSpPr>
        <p:spPr>
          <a:xfrm>
            <a:off x="0" y="483975"/>
            <a:ext cx="12192000" cy="5565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4000">
                <a:solidFill>
                  <a:srgbClr val="434343"/>
                </a:solidFill>
                <a:latin typeface="Sora Medium"/>
                <a:ea typeface="Sora Medium"/>
                <a:cs typeface="Sora Medium"/>
                <a:sym typeface="Sora Medium"/>
              </a:rPr>
              <a:t>Traction</a:t>
            </a:r>
            <a:endParaRPr sz="4000">
              <a:solidFill>
                <a:srgbClr val="434343"/>
              </a:solidFill>
              <a:latin typeface="Sora Medium"/>
              <a:ea typeface="Sora Medium"/>
              <a:cs typeface="Sora Medium"/>
              <a:sym typeface="Sora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178fe5bda9_0_652"/>
          <p:cNvSpPr/>
          <p:nvPr/>
        </p:nvSpPr>
        <p:spPr>
          <a:xfrm rot="5400000">
            <a:off x="454500" y="645475"/>
            <a:ext cx="5073000" cy="5955300"/>
          </a:xfrm>
          <a:prstGeom prst="rect">
            <a:avLst/>
          </a:prstGeom>
          <a:gradFill>
            <a:gsLst>
              <a:gs pos="0">
                <a:srgbClr val="424242"/>
              </a:gs>
              <a:gs pos="100000">
                <a:srgbClr val="010101"/>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Proxima Nova"/>
              <a:ea typeface="Proxima Nova"/>
              <a:cs typeface="Proxima Nova"/>
              <a:sym typeface="Proxima Nova"/>
            </a:endParaRPr>
          </a:p>
        </p:txBody>
      </p:sp>
      <p:sp>
        <p:nvSpPr>
          <p:cNvPr id="290" name="Google Shape;290;g3178fe5bda9_0_652"/>
          <p:cNvSpPr/>
          <p:nvPr/>
        </p:nvSpPr>
        <p:spPr>
          <a:xfrm rot="5400000">
            <a:off x="5740400" y="-5357700"/>
            <a:ext cx="707100" cy="121815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291" name="Google Shape;291;g3178fe5bda9_0_652"/>
          <p:cNvSpPr txBox="1"/>
          <p:nvPr/>
        </p:nvSpPr>
        <p:spPr>
          <a:xfrm>
            <a:off x="13500" y="513975"/>
            <a:ext cx="12171300" cy="478200"/>
          </a:xfrm>
          <a:prstGeom prst="rect">
            <a:avLst/>
          </a:prstGeom>
          <a:noFill/>
          <a:ln>
            <a:noFill/>
          </a:ln>
        </p:spPr>
        <p:txBody>
          <a:bodyPr spcFirstLastPara="1" wrap="square" lIns="121900" tIns="121900" rIns="121900" bIns="121900" anchor="ctr" anchorCtr="0">
            <a:noAutofit/>
          </a:bodyPr>
          <a:lstStyle/>
          <a:p>
            <a:pPr marL="0" lvl="0" indent="0" algn="ctr" rtl="0">
              <a:lnSpc>
                <a:spcPct val="80000"/>
              </a:lnSpc>
              <a:spcBef>
                <a:spcPts val="0"/>
              </a:spcBef>
              <a:spcAft>
                <a:spcPts val="0"/>
              </a:spcAft>
              <a:buNone/>
            </a:pPr>
            <a:r>
              <a:rPr lang="en-US" sz="4000">
                <a:solidFill>
                  <a:srgbClr val="434343"/>
                </a:solidFill>
                <a:latin typeface="Sora Medium"/>
                <a:ea typeface="Sora Medium"/>
                <a:cs typeface="Sora Medium"/>
                <a:sym typeface="Sora Medium"/>
              </a:rPr>
              <a:t>Challenge Question</a:t>
            </a:r>
            <a:endParaRPr sz="4000">
              <a:solidFill>
                <a:srgbClr val="434343"/>
              </a:solidFill>
              <a:latin typeface="Sora Medium"/>
              <a:ea typeface="Sora Medium"/>
              <a:cs typeface="Sora Medium"/>
              <a:sym typeface="Sora Medium"/>
            </a:endParaRPr>
          </a:p>
        </p:txBody>
      </p:sp>
      <p:sp>
        <p:nvSpPr>
          <p:cNvPr id="292" name="Google Shape;292;g3178fe5bda9_0_652"/>
          <p:cNvSpPr txBox="1">
            <a:spLocks noGrp="1"/>
          </p:cNvSpPr>
          <p:nvPr>
            <p:ph type="body" idx="4294967295"/>
          </p:nvPr>
        </p:nvSpPr>
        <p:spPr>
          <a:xfrm>
            <a:off x="346625" y="1427725"/>
            <a:ext cx="5543100" cy="439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None/>
            </a:pPr>
            <a:r>
              <a:rPr lang="en-US" sz="2200">
                <a:solidFill>
                  <a:schemeClr val="lt1"/>
                </a:solidFill>
                <a:latin typeface="Sora"/>
                <a:ea typeface="Sora"/>
                <a:cs typeface="Sora"/>
                <a:sym typeface="Sora"/>
              </a:rPr>
              <a:t>Use data science to help identify and study individuals who have been harshly sentenced for low-level offenses.</a:t>
            </a:r>
            <a:endParaRPr sz="2200">
              <a:solidFill>
                <a:schemeClr val="lt1"/>
              </a:solidFill>
              <a:latin typeface="Sora"/>
              <a:ea typeface="Sora"/>
              <a:cs typeface="Sora"/>
              <a:sym typeface="Sora"/>
            </a:endParaRPr>
          </a:p>
          <a:p>
            <a:pPr marL="0" marR="0" lvl="0" indent="177800" algn="l" rtl="0">
              <a:lnSpc>
                <a:spcPct val="100000"/>
              </a:lnSpc>
              <a:spcBef>
                <a:spcPts val="0"/>
              </a:spcBef>
              <a:spcAft>
                <a:spcPts val="0"/>
              </a:spcAft>
              <a:buClr>
                <a:schemeClr val="lt1"/>
              </a:buClr>
              <a:buSzPts val="2800"/>
              <a:buNone/>
            </a:pPr>
            <a:endParaRPr sz="2200">
              <a:solidFill>
                <a:schemeClr val="lt1"/>
              </a:solidFill>
              <a:latin typeface="Sora"/>
              <a:ea typeface="Sora"/>
              <a:cs typeface="Sora"/>
              <a:sym typeface="Sora"/>
            </a:endParaRPr>
          </a:p>
          <a:p>
            <a:pPr marL="514350" marR="0" lvl="0" indent="-457200" algn="l" rtl="0">
              <a:lnSpc>
                <a:spcPct val="100000"/>
              </a:lnSpc>
              <a:spcBef>
                <a:spcPts val="600"/>
              </a:spcBef>
              <a:spcAft>
                <a:spcPts val="0"/>
              </a:spcAft>
              <a:buClr>
                <a:schemeClr val="lt1"/>
              </a:buClr>
              <a:buSzPts val="1900"/>
              <a:buFont typeface="Sora"/>
              <a:buAutoNum type="arabicPeriod"/>
            </a:pPr>
            <a:r>
              <a:rPr lang="en-US" sz="1900">
                <a:solidFill>
                  <a:schemeClr val="lt1"/>
                </a:solidFill>
                <a:latin typeface="Sora"/>
                <a:ea typeface="Sora"/>
                <a:cs typeface="Sora"/>
                <a:sym typeface="Sora"/>
              </a:rPr>
              <a:t>Who is incarcerated in our prisons and for what reasons?</a:t>
            </a:r>
            <a:endParaRPr sz="1900">
              <a:solidFill>
                <a:schemeClr val="lt1"/>
              </a:solidFill>
              <a:latin typeface="Sora"/>
              <a:ea typeface="Sora"/>
              <a:cs typeface="Sora"/>
              <a:sym typeface="Sora"/>
            </a:endParaRPr>
          </a:p>
          <a:p>
            <a:pPr marL="514350" marR="0" lvl="0" indent="-457200" algn="l" rtl="0">
              <a:lnSpc>
                <a:spcPct val="100000"/>
              </a:lnSpc>
              <a:spcBef>
                <a:spcPts val="0"/>
              </a:spcBef>
              <a:spcAft>
                <a:spcPts val="0"/>
              </a:spcAft>
              <a:buClr>
                <a:schemeClr val="lt1"/>
              </a:buClr>
              <a:buSzPts val="1900"/>
              <a:buFont typeface="Sora"/>
              <a:buAutoNum type="arabicPeriod"/>
            </a:pPr>
            <a:r>
              <a:rPr lang="en-US" sz="1900">
                <a:solidFill>
                  <a:schemeClr val="lt1"/>
                </a:solidFill>
                <a:latin typeface="Sora"/>
                <a:ea typeface="Sora"/>
                <a:cs typeface="Sora"/>
                <a:sym typeface="Sora"/>
              </a:rPr>
              <a:t>Who is eligible for “second-look” case reviews through reform laws?</a:t>
            </a:r>
            <a:endParaRPr sz="1900">
              <a:solidFill>
                <a:schemeClr val="lt1"/>
              </a:solidFill>
              <a:latin typeface="Sora"/>
              <a:ea typeface="Sora"/>
              <a:cs typeface="Sora"/>
              <a:sym typeface="Sora"/>
            </a:endParaRPr>
          </a:p>
          <a:p>
            <a:pPr marL="514350" marR="0" lvl="0" indent="-457200" algn="l" rtl="0">
              <a:lnSpc>
                <a:spcPct val="100000"/>
              </a:lnSpc>
              <a:spcBef>
                <a:spcPts val="0"/>
              </a:spcBef>
              <a:spcAft>
                <a:spcPts val="0"/>
              </a:spcAft>
              <a:buClr>
                <a:schemeClr val="lt1"/>
              </a:buClr>
              <a:buSzPts val="1900"/>
              <a:buFont typeface="Sora"/>
              <a:buAutoNum type="arabicPeriod"/>
            </a:pPr>
            <a:r>
              <a:rPr lang="en-US" sz="1900">
                <a:solidFill>
                  <a:schemeClr val="lt1"/>
                </a:solidFill>
                <a:latin typeface="Sora"/>
                <a:ea typeface="Sora"/>
                <a:cs typeface="Sora"/>
                <a:sym typeface="Sora"/>
              </a:rPr>
              <a:t>Does the data show any bias that should be taken in consideration when supporting the eligibility determination for AB2942?</a:t>
            </a:r>
            <a:endParaRPr sz="1900">
              <a:solidFill>
                <a:schemeClr val="lt1"/>
              </a:solidFill>
              <a:latin typeface="Sora"/>
              <a:ea typeface="Sora"/>
              <a:cs typeface="Sora"/>
              <a:sym typeface="Sora"/>
            </a:endParaRPr>
          </a:p>
        </p:txBody>
      </p:sp>
      <p:sp>
        <p:nvSpPr>
          <p:cNvPr id="293" name="Google Shape;293;g3178fe5bda9_0_652"/>
          <p:cNvSpPr/>
          <p:nvPr/>
        </p:nvSpPr>
        <p:spPr>
          <a:xfrm>
            <a:off x="8098050" y="4914100"/>
            <a:ext cx="2959308" cy="874800"/>
          </a:xfrm>
          <a:prstGeom prst="flowChartTerminator">
            <a:avLst/>
          </a:prstGeom>
          <a:solidFill>
            <a:srgbClr val="1F23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Proxima Nova"/>
              <a:ea typeface="Proxima Nova"/>
              <a:cs typeface="Proxima Nova"/>
              <a:sym typeface="Proxima Nova"/>
            </a:endParaRPr>
          </a:p>
        </p:txBody>
      </p:sp>
      <p:sp>
        <p:nvSpPr>
          <p:cNvPr id="294" name="Google Shape;294;g3178fe5bda9_0_652"/>
          <p:cNvSpPr txBox="1"/>
          <p:nvPr/>
        </p:nvSpPr>
        <p:spPr>
          <a:xfrm>
            <a:off x="8098138" y="4987832"/>
            <a:ext cx="2958900" cy="72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50">
                <a:solidFill>
                  <a:srgbClr val="FFFF00"/>
                </a:solidFill>
                <a:latin typeface="Sora"/>
                <a:ea typeface="Sora"/>
                <a:cs typeface="Sora"/>
                <a:sym typeface="Sora"/>
              </a:rPr>
              <a:t>Similarity scores or metrics</a:t>
            </a:r>
            <a:endParaRPr sz="1850">
              <a:solidFill>
                <a:srgbClr val="FFFF00"/>
              </a:solidFill>
              <a:latin typeface="Sora"/>
              <a:ea typeface="Sora"/>
              <a:cs typeface="Sora"/>
              <a:sym typeface="Sora"/>
            </a:endParaRPr>
          </a:p>
        </p:txBody>
      </p:sp>
      <p:sp>
        <p:nvSpPr>
          <p:cNvPr id="295" name="Google Shape;295;g3178fe5bda9_0_652"/>
          <p:cNvSpPr/>
          <p:nvPr/>
        </p:nvSpPr>
        <p:spPr>
          <a:xfrm>
            <a:off x="9205567" y="1337150"/>
            <a:ext cx="2599128" cy="729486"/>
          </a:xfrm>
          <a:prstGeom prst="flowChartTerminator">
            <a:avLst/>
          </a:prstGeom>
          <a:solidFill>
            <a:srgbClr val="1F23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Proxima Nova"/>
              <a:ea typeface="Proxima Nova"/>
              <a:cs typeface="Proxima Nova"/>
              <a:sym typeface="Proxima Nova"/>
            </a:endParaRPr>
          </a:p>
        </p:txBody>
      </p:sp>
      <p:sp>
        <p:nvSpPr>
          <p:cNvPr id="296" name="Google Shape;296;g3178fe5bda9_0_652"/>
          <p:cNvSpPr txBox="1"/>
          <p:nvPr/>
        </p:nvSpPr>
        <p:spPr>
          <a:xfrm>
            <a:off x="9205644" y="1398635"/>
            <a:ext cx="2598900" cy="60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50">
                <a:solidFill>
                  <a:srgbClr val="00FF00"/>
                </a:solidFill>
                <a:latin typeface="Sora"/>
                <a:ea typeface="Sora"/>
                <a:cs typeface="Sora"/>
                <a:sym typeface="Sora"/>
              </a:rPr>
              <a:t>Dashboard Visuals</a:t>
            </a:r>
            <a:endParaRPr sz="1850">
              <a:solidFill>
                <a:srgbClr val="00FF00"/>
              </a:solidFill>
              <a:latin typeface="Sora"/>
              <a:ea typeface="Sora"/>
              <a:cs typeface="Sora"/>
              <a:sym typeface="Sora"/>
            </a:endParaRPr>
          </a:p>
        </p:txBody>
      </p:sp>
      <p:sp>
        <p:nvSpPr>
          <p:cNvPr id="297" name="Google Shape;297;g3178fe5bda9_0_652"/>
          <p:cNvSpPr/>
          <p:nvPr/>
        </p:nvSpPr>
        <p:spPr>
          <a:xfrm>
            <a:off x="6289700" y="2184579"/>
            <a:ext cx="2958876" cy="729486"/>
          </a:xfrm>
          <a:prstGeom prst="flowChartTerminator">
            <a:avLst/>
          </a:prstGeom>
          <a:solidFill>
            <a:srgbClr val="1F23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Proxima Nova"/>
              <a:ea typeface="Proxima Nova"/>
              <a:cs typeface="Proxima Nova"/>
              <a:sym typeface="Proxima Nova"/>
            </a:endParaRPr>
          </a:p>
        </p:txBody>
      </p:sp>
      <p:sp>
        <p:nvSpPr>
          <p:cNvPr id="298" name="Google Shape;298;g3178fe5bda9_0_652"/>
          <p:cNvSpPr txBox="1"/>
          <p:nvPr/>
        </p:nvSpPr>
        <p:spPr>
          <a:xfrm>
            <a:off x="6289787" y="2246062"/>
            <a:ext cx="2958600" cy="60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50">
                <a:solidFill>
                  <a:srgbClr val="FF9900"/>
                </a:solidFill>
                <a:latin typeface="Sora"/>
                <a:ea typeface="Sora"/>
                <a:cs typeface="Sora"/>
                <a:sym typeface="Sora"/>
              </a:rPr>
              <a:t>Exploratory Analysis</a:t>
            </a:r>
            <a:endParaRPr sz="1850">
              <a:solidFill>
                <a:srgbClr val="FF9900"/>
              </a:solidFill>
              <a:latin typeface="Sora"/>
              <a:ea typeface="Sora"/>
              <a:cs typeface="Sora"/>
              <a:sym typeface="Sora"/>
            </a:endParaRPr>
          </a:p>
        </p:txBody>
      </p:sp>
      <p:sp>
        <p:nvSpPr>
          <p:cNvPr id="299" name="Google Shape;299;g3178fe5bda9_0_652"/>
          <p:cNvSpPr/>
          <p:nvPr/>
        </p:nvSpPr>
        <p:spPr>
          <a:xfrm>
            <a:off x="9393143" y="3237321"/>
            <a:ext cx="2599128" cy="729486"/>
          </a:xfrm>
          <a:prstGeom prst="flowChartTerminator">
            <a:avLst/>
          </a:prstGeom>
          <a:solidFill>
            <a:srgbClr val="1F23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Proxima Nova"/>
              <a:ea typeface="Proxima Nova"/>
              <a:cs typeface="Proxima Nova"/>
              <a:sym typeface="Proxima Nova"/>
            </a:endParaRPr>
          </a:p>
        </p:txBody>
      </p:sp>
      <p:sp>
        <p:nvSpPr>
          <p:cNvPr id="300" name="Google Shape;300;g3178fe5bda9_0_652"/>
          <p:cNvSpPr txBox="1"/>
          <p:nvPr/>
        </p:nvSpPr>
        <p:spPr>
          <a:xfrm>
            <a:off x="9393220" y="3298805"/>
            <a:ext cx="2598900" cy="60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50">
                <a:solidFill>
                  <a:srgbClr val="FF00FF"/>
                </a:solidFill>
                <a:latin typeface="Sora"/>
                <a:ea typeface="Sora"/>
                <a:cs typeface="Sora"/>
                <a:sym typeface="Sora"/>
              </a:rPr>
              <a:t>GenAI tools</a:t>
            </a:r>
            <a:endParaRPr sz="1850">
              <a:solidFill>
                <a:srgbClr val="FF00FF"/>
              </a:solidFill>
              <a:latin typeface="Sora"/>
              <a:ea typeface="Sora"/>
              <a:cs typeface="Sora"/>
              <a:sym typeface="Sora"/>
            </a:endParaRPr>
          </a:p>
        </p:txBody>
      </p:sp>
      <p:sp>
        <p:nvSpPr>
          <p:cNvPr id="301" name="Google Shape;301;g3178fe5bda9_0_652"/>
          <p:cNvSpPr/>
          <p:nvPr/>
        </p:nvSpPr>
        <p:spPr>
          <a:xfrm>
            <a:off x="6469613" y="3559240"/>
            <a:ext cx="2599128" cy="729486"/>
          </a:xfrm>
          <a:prstGeom prst="flowChartTerminator">
            <a:avLst/>
          </a:prstGeom>
          <a:solidFill>
            <a:srgbClr val="1F23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a:latin typeface="Proxima Nova"/>
              <a:ea typeface="Proxima Nova"/>
              <a:cs typeface="Proxima Nova"/>
              <a:sym typeface="Proxima Nova"/>
            </a:endParaRPr>
          </a:p>
        </p:txBody>
      </p:sp>
      <p:sp>
        <p:nvSpPr>
          <p:cNvPr id="302" name="Google Shape;302;g3178fe5bda9_0_652"/>
          <p:cNvSpPr txBox="1"/>
          <p:nvPr/>
        </p:nvSpPr>
        <p:spPr>
          <a:xfrm>
            <a:off x="6469690" y="3620721"/>
            <a:ext cx="2598900" cy="60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50">
                <a:solidFill>
                  <a:srgbClr val="00FFFF"/>
                </a:solidFill>
                <a:latin typeface="Sora"/>
                <a:ea typeface="Sora"/>
                <a:cs typeface="Sora"/>
                <a:sym typeface="Sora"/>
              </a:rPr>
              <a:t>Decision Trees</a:t>
            </a:r>
            <a:endParaRPr sz="1850">
              <a:solidFill>
                <a:srgbClr val="00FFFF"/>
              </a:solidFill>
              <a:latin typeface="Sora"/>
              <a:ea typeface="Sora"/>
              <a:cs typeface="Sora"/>
              <a:sym typeface="Sor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g315333cc915_0_10"/>
          <p:cNvPicPr preferRelativeResize="0"/>
          <p:nvPr/>
        </p:nvPicPr>
        <p:blipFill>
          <a:blip r:embed="rId3">
            <a:alphaModFix/>
          </a:blip>
          <a:stretch>
            <a:fillRect/>
          </a:stretch>
        </p:blipFill>
        <p:spPr>
          <a:xfrm>
            <a:off x="3843600" y="1180567"/>
            <a:ext cx="7547166" cy="4712933"/>
          </a:xfrm>
          <a:prstGeom prst="rect">
            <a:avLst/>
          </a:prstGeom>
          <a:noFill/>
          <a:ln>
            <a:noFill/>
          </a:ln>
        </p:spPr>
      </p:pic>
      <p:cxnSp>
        <p:nvCxnSpPr>
          <p:cNvPr id="308" name="Google Shape;308;g315333cc915_0_10"/>
          <p:cNvCxnSpPr/>
          <p:nvPr/>
        </p:nvCxnSpPr>
        <p:spPr>
          <a:xfrm>
            <a:off x="2899800" y="3372633"/>
            <a:ext cx="610800" cy="0"/>
          </a:xfrm>
          <a:prstGeom prst="straightConnector1">
            <a:avLst/>
          </a:prstGeom>
          <a:noFill/>
          <a:ln w="9525" cap="flat" cmpd="sng">
            <a:solidFill>
              <a:schemeClr val="dk2"/>
            </a:solidFill>
            <a:prstDash val="solid"/>
            <a:round/>
            <a:headEnd type="none" w="med" len="med"/>
            <a:tailEnd type="triangle" w="med" len="med"/>
          </a:ln>
        </p:spPr>
      </p:cxnSp>
      <p:cxnSp>
        <p:nvCxnSpPr>
          <p:cNvPr id="309" name="Google Shape;309;g315333cc915_0_10"/>
          <p:cNvCxnSpPr/>
          <p:nvPr/>
        </p:nvCxnSpPr>
        <p:spPr>
          <a:xfrm>
            <a:off x="2899800" y="5251200"/>
            <a:ext cx="610800" cy="0"/>
          </a:xfrm>
          <a:prstGeom prst="straightConnector1">
            <a:avLst/>
          </a:prstGeom>
          <a:noFill/>
          <a:ln w="9525" cap="flat" cmpd="sng">
            <a:solidFill>
              <a:schemeClr val="dk2"/>
            </a:solidFill>
            <a:prstDash val="solid"/>
            <a:round/>
            <a:headEnd type="none" w="med" len="med"/>
            <a:tailEnd type="triangle" w="med" len="med"/>
          </a:ln>
        </p:spPr>
      </p:cxnSp>
      <p:sp>
        <p:nvSpPr>
          <p:cNvPr id="310" name="Google Shape;310;g315333cc915_0_10"/>
          <p:cNvSpPr txBox="1"/>
          <p:nvPr/>
        </p:nvSpPr>
        <p:spPr>
          <a:xfrm>
            <a:off x="547367" y="3059500"/>
            <a:ext cx="2504700" cy="6576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700">
                <a:solidFill>
                  <a:srgbClr val="434343"/>
                </a:solidFill>
                <a:latin typeface="Sora"/>
                <a:ea typeface="Sora"/>
                <a:cs typeface="Sora"/>
                <a:sym typeface="Sora"/>
              </a:rPr>
              <a:t>1.  Load the dataset</a:t>
            </a:r>
            <a:endParaRPr sz="1700">
              <a:solidFill>
                <a:srgbClr val="434343"/>
              </a:solidFill>
              <a:latin typeface="Sora"/>
              <a:ea typeface="Sora"/>
              <a:cs typeface="Sora"/>
              <a:sym typeface="Sora"/>
            </a:endParaRPr>
          </a:p>
        </p:txBody>
      </p:sp>
      <p:sp>
        <p:nvSpPr>
          <p:cNvPr id="311" name="Google Shape;311;g315333cc915_0_10"/>
          <p:cNvSpPr txBox="1"/>
          <p:nvPr/>
        </p:nvSpPr>
        <p:spPr>
          <a:xfrm>
            <a:off x="547367" y="4922400"/>
            <a:ext cx="2352300" cy="6576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700">
                <a:solidFill>
                  <a:srgbClr val="434343"/>
                </a:solidFill>
                <a:latin typeface="Sora"/>
                <a:ea typeface="Sora"/>
                <a:cs typeface="Sora"/>
                <a:sym typeface="Sora"/>
              </a:rPr>
              <a:t>2. Pass query using natural language</a:t>
            </a:r>
            <a:endParaRPr sz="1700">
              <a:solidFill>
                <a:srgbClr val="434343"/>
              </a:solidFill>
              <a:latin typeface="Sora"/>
              <a:ea typeface="Sora"/>
              <a:cs typeface="Sora"/>
              <a:sym typeface="Sora"/>
            </a:endParaRPr>
          </a:p>
        </p:txBody>
      </p:sp>
      <p:sp>
        <p:nvSpPr>
          <p:cNvPr id="312" name="Google Shape;312;g315333cc915_0_10"/>
          <p:cNvSpPr/>
          <p:nvPr/>
        </p:nvSpPr>
        <p:spPr>
          <a:xfrm rot="5400000">
            <a:off x="5725100" y="-5357325"/>
            <a:ext cx="737700" cy="12181500"/>
          </a:xfrm>
          <a:prstGeom prst="rect">
            <a:avLst/>
          </a:prstGeom>
          <a:solidFill>
            <a:srgbClr val="D0E0E3">
              <a:alpha val="2956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700"/>
          </a:p>
        </p:txBody>
      </p:sp>
      <p:sp>
        <p:nvSpPr>
          <p:cNvPr id="313" name="Google Shape;313;g315333cc915_0_10"/>
          <p:cNvSpPr txBox="1"/>
          <p:nvPr/>
        </p:nvSpPr>
        <p:spPr>
          <a:xfrm>
            <a:off x="163567" y="1283933"/>
            <a:ext cx="3272400" cy="12930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700">
                <a:solidFill>
                  <a:srgbClr val="434343"/>
                </a:solidFill>
                <a:latin typeface="Sora"/>
                <a:ea typeface="Sora"/>
                <a:cs typeface="Sora"/>
                <a:sym typeface="Sora"/>
              </a:rPr>
              <a:t>Augment judgement by courts and attorneys for high stakes + high risk decisions</a:t>
            </a:r>
            <a:endParaRPr sz="1700"/>
          </a:p>
        </p:txBody>
      </p:sp>
      <p:sp>
        <p:nvSpPr>
          <p:cNvPr id="314" name="Google Shape;314;g315333cc915_0_10"/>
          <p:cNvSpPr txBox="1"/>
          <p:nvPr/>
        </p:nvSpPr>
        <p:spPr>
          <a:xfrm>
            <a:off x="13500" y="513975"/>
            <a:ext cx="12171300" cy="494400"/>
          </a:xfrm>
          <a:prstGeom prst="rect">
            <a:avLst/>
          </a:prstGeom>
          <a:noFill/>
          <a:ln>
            <a:noFill/>
          </a:ln>
        </p:spPr>
        <p:txBody>
          <a:bodyPr spcFirstLastPara="1" wrap="square" lIns="121900" tIns="121900" rIns="121900" bIns="121900" anchor="ctr" anchorCtr="0">
            <a:noAutofit/>
          </a:bodyPr>
          <a:lstStyle/>
          <a:p>
            <a:pPr marL="0" lvl="0" indent="0" algn="ctr" rtl="0">
              <a:lnSpc>
                <a:spcPct val="80000"/>
              </a:lnSpc>
              <a:spcBef>
                <a:spcPts val="0"/>
              </a:spcBef>
              <a:spcAft>
                <a:spcPts val="0"/>
              </a:spcAft>
              <a:buNone/>
            </a:pPr>
            <a:r>
              <a:rPr lang="en-US" sz="4000">
                <a:solidFill>
                  <a:srgbClr val="434343"/>
                </a:solidFill>
                <a:latin typeface="Sora Medium"/>
                <a:ea typeface="Sora Medium"/>
                <a:cs typeface="Sora Medium"/>
                <a:sym typeface="Sora Medium"/>
              </a:rPr>
              <a:t>Potential Contribution</a:t>
            </a:r>
            <a:endParaRPr sz="4000">
              <a:solidFill>
                <a:srgbClr val="434343"/>
              </a:solidFill>
              <a:latin typeface="Sora Medium"/>
              <a:ea typeface="Sora Medium"/>
              <a:cs typeface="Sora Medium"/>
              <a:sym typeface="Sora Medium"/>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778</Words>
  <Application>Microsoft Macintosh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Sora</vt:lpstr>
      <vt:lpstr>Arial</vt:lpstr>
      <vt:lpstr>Proxima Nova</vt:lpstr>
      <vt:lpstr>Calibri</vt:lpstr>
      <vt:lpstr>Sora Medium</vt:lpstr>
      <vt:lpstr>Sora SemiBold</vt:lpstr>
      <vt:lpstr>Sora ExtraBold</vt:lpstr>
      <vt:lpstr>Sora Light</vt:lpstr>
      <vt:lpstr>Simple Light</vt:lpstr>
      <vt:lpstr>Simple Light</vt:lpstr>
      <vt:lpstr>Criminal Justice Challenge Brief</vt:lpstr>
      <vt:lpstr>redo.io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Yael Cervantes</dc:creator>
  <cp:lastModifiedBy>Yael Cervantes</cp:lastModifiedBy>
  <cp:revision>1</cp:revision>
  <dcterms:created xsi:type="dcterms:W3CDTF">2024-11-06T14:22:49Z</dcterms:created>
  <dcterms:modified xsi:type="dcterms:W3CDTF">2024-11-15T21:07:49Z</dcterms:modified>
</cp:coreProperties>
</file>